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1896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a471e46103c3b208104#tid=68f6e7027a4d3800093b147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RJA</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8_1#e2732f862?vcp=1&amp;vop=1&amp;pid=68ed6c992&amp;color=36,64,97&amp;vtp=1&amp;bt=1&amp;bbb=1"/>
              <p:cNvSpPr/>
              <p:nvPr/>
            </p:nvSpPr>
            <p:spPr>
              <a:xfrm>
                <a:off x="539496" y="228998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（2）求刘铭同学制作的这种零件的横截面面积和耗材量的样本相关系数（精确到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6_BD.18_1#e2732f862?vcp=1&amp;vop=1&amp;pid=68ed6c992&amp;color=36,64,97&amp;vtp=1&amp;bt=1&amp;bbb=1"/>
              <p:cNvSpPr>
                <a:spLocks noRot="1" noChangeAspect="1" noMove="1" noResize="1" noEditPoints="1" noAdjustHandles="1" noChangeArrowheads="1" noChangeShapeType="1" noTextEdit="1"/>
              </p:cNvSpPr>
              <p:nvPr/>
            </p:nvSpPr>
            <p:spPr>
              <a:xfrm>
                <a:off x="539496" y="2289987"/>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19_1#e2732f862?vcp=1&amp;vop=1&amp;pid=68ed6c992&amp;color=36,64,97&amp;vtp=1&amp;bbb=1"/>
              <p:cNvSpPr/>
              <p:nvPr/>
            </p:nvSpPr>
            <p:spPr>
              <a:xfrm>
                <a:off x="539496" y="2663621"/>
                <a:ext cx="11109960" cy="1941640"/>
              </a:xfrm>
              <a:prstGeom prst="rect">
                <a:avLst/>
              </a:prstGeom>
              <a:noFill/>
              <a:ln/>
            </p:spPr>
            <p:txBody>
              <a:bodyPr wrap="none" lIns="0" tIns="0" rIns="0" bIns="0" rtlCol="0" anchor="t"/>
              <a:lstStyle/>
              <a:p>
                <a:pPr algn="l" latinLnBrk="1">
                  <a:lnSpc>
                    <a:spcPts val="9000"/>
                  </a:lnSpc>
                </a:pPr>
                <a:r>
                  <a:rPr lang="en-US" altLang="zh-CN" sz="1800" b="0" i="0" dirty="0">
                    <a:solidFill>
                      <a:srgbClr val="6565FF"/>
                    </a:solidFill>
                    <a:latin typeface="Times New Roman" pitchFamily="34" charset="0"/>
                    <a:ea typeface="微软雅黑" pitchFamily="34" charset="-122"/>
                    <a:cs typeface="Times New Roman" pitchFamily="34" charset="-120"/>
                  </a:rPr>
                  <a:t>【解】样本相关系数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m:t>
                                </m:r>
                              </m:e>
                            </m:acc>
                            <m:r>
                              <a:rPr lang="en-US" altLang="zh-CN" sz="1800" b="0" i="0">
                                <a:solidFill>
                                  <a:srgbClr val="6565FF"/>
                                </a:solidFill>
                                <a:latin typeface="Cambria Math" pitchFamily="34" charset="0"/>
                                <a:ea typeface="Cambria Math" pitchFamily="34" charset="-122"/>
                                <a:cs typeface="Cambria Math" pitchFamily="34" charset="-120"/>
                              </a:rPr>
                              <m:t>2)(</m:t>
                            </m:r>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bar>
                                  <m:barPr>
                                    <m:pos m:val="top"/>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barPr>
                                  <m:e>
                                    <m:r>
                                      <a:rPr lang="en-US" altLang="zh-CN" sz="1800">
                                        <a:solidFill>
                                          <a:srgbClr val="6565FF"/>
                                        </a:solidFill>
                                        <a:latin typeface="Cambria Math" panose="02040503050406030204" pitchFamily="18" charset="0"/>
                                      </a:rPr>
                                      <m:t>𝑦</m:t>
                                    </m:r>
                                  </m:e>
                                </m:ba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0.011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0.000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149</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136</m:t>
                            </m:r>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0.011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m:t>
                        </m:r>
                      </m:num>
                      <m:den>
                        <m:r>
                          <a:rPr lang="en-US" altLang="zh-CN" sz="1800" b="0" i="0">
                            <a:solidFill>
                              <a:srgbClr val="6565FF"/>
                            </a:solidFill>
                            <a:latin typeface="Cambria Math" pitchFamily="34" charset="0"/>
                            <a:ea typeface="Cambria Math" pitchFamily="34" charset="-122"/>
                            <a:cs typeface="Cambria Math" pitchFamily="34" charset="-120"/>
                          </a:rPr>
                          <m:t>0.012</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21</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≈0.94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19_1#e2732f862?vcp=1&amp;vop=1&amp;pid=68ed6c992&amp;color=36,64,97&amp;vtp=1&amp;bbb=1"/>
              <p:cNvSpPr>
                <a:spLocks noRot="1" noChangeAspect="1" noMove="1" noResize="1" noEditPoints="1" noAdjustHandles="1" noChangeArrowheads="1" noChangeShapeType="1" noTextEdit="1"/>
              </p:cNvSpPr>
              <p:nvPr/>
            </p:nvSpPr>
            <p:spPr>
              <a:xfrm>
                <a:off x="539496" y="2663621"/>
                <a:ext cx="11109960" cy="1941640"/>
              </a:xfrm>
              <a:prstGeom prst="rect">
                <a:avLst/>
              </a:prstGeom>
              <a:blipFill>
                <a:blip r:embed="rId4"/>
                <a:stretch>
                  <a:fillRect l="-1317" b="-72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0_1#ba20bd3c7?vcp=1&amp;vop=1&amp;pid=68ed6c992&amp;color=36,64,97&amp;vtp=1&amp;bt=1&amp;bbb=1&amp;hb=1"/>
              <p:cNvSpPr/>
              <p:nvPr/>
            </p:nvSpPr>
            <p:spPr>
              <a:xfrm>
                <a:off x="539496" y="1288179"/>
                <a:ext cx="11109960" cy="280670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（3）刘铭同学测量了自己实习期制作的所有这种零件的横截面面积</a:t>
                </a:r>
                <a:r>
                  <a:rPr lang="en-US" altLang="zh-CN" sz="1800" b="0" i="0">
                    <a:solidFill>
                      <a:srgbClr val="244061"/>
                    </a:solidFill>
                    <a:latin typeface="Times New Roman" pitchFamily="34" charset="0"/>
                    <a:ea typeface="微软雅黑" pitchFamily="34" charset="-122"/>
                    <a:cs typeface="Times New Roman" pitchFamily="34" charset="-120"/>
                  </a:rPr>
                  <a:t>，并得到所有这种零件的横截面面积的和为</a:t>
                </a:r>
              </a:p>
              <a:p>
                <a:pPr latinLnBrk="1">
                  <a:lnSpc>
                    <a:spcPts val="3300"/>
                  </a:lnSpc>
                </a:pP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182</m:t>
                    </m:r>
                    <m:r>
                      <m:rPr>
                        <m:sty m:val="p"/>
                      </m:rPr>
                      <a:rPr lang="en-US" altLang="zh-CN" sz="1800" b="0" i="0">
                        <a:solidFill>
                          <a:srgbClr val="244061"/>
                        </a:solidFill>
                        <a:latin typeface="Cambria Math" pitchFamily="34" charset="0"/>
                        <a:ea typeface="Cambria Math" pitchFamily="34" charset="-122"/>
                        <a:cs typeface="Cambria Math" pitchFamily="34" charset="-120"/>
                      </a:rPr>
                      <m:t>m</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，若这种零件的耗材量和其横截面面积近似成正比</a:t>
                </a:r>
                <a:r>
                  <a:rPr lang="en-US" altLang="zh-CN" sz="1800" b="0" i="0">
                    <a:solidFill>
                      <a:srgbClr val="244061"/>
                    </a:solidFill>
                    <a:latin typeface="Times New Roman" pitchFamily="34" charset="0"/>
                    <a:ea typeface="微软雅黑" pitchFamily="34" charset="-122"/>
                    <a:cs typeface="Times New Roman" pitchFamily="34" charset="-120"/>
                  </a:rPr>
                  <a:t>，请帮刘铭计算一下他制作的零件的总耗材量的估</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计值</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参</a:t>
                </a:r>
                <a:r>
                  <a:rPr lang="en-US" altLang="zh-CN" sz="1800" b="0" i="0">
                    <a:solidFill>
                      <a:srgbClr val="244061"/>
                    </a:solidFill>
                    <a:latin typeface="Times New Roman" pitchFamily="34" charset="0"/>
                    <a:ea typeface="微软雅黑" pitchFamily="34" charset="-122"/>
                    <a:cs typeface="Times New Roman" pitchFamily="34" charset="-120"/>
                  </a:rPr>
                  <a:t>考公式和数据</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8900"/>
                  </a:lnSpc>
                </a:pPr>
                <a:r>
                  <a:rPr lang="en-US" altLang="zh-CN" b="0" i="0">
                    <a:solidFill>
                      <a:srgbClr val="244061"/>
                    </a:solidFill>
                    <a:latin typeface="Times New Roman" pitchFamily="34" charset="0"/>
                    <a:ea typeface="微软雅黑" pitchFamily="34" charset="-122"/>
                    <a:cs typeface="Times New Roman" pitchFamily="34" charset="-120"/>
                  </a:rPr>
                  <a:t>样本相关系数</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𝑟</m:t>
                    </m:r>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𝑖</m:t>
                            </m:r>
                          </m:sub>
                        </m:sSub>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𝑦</m:t>
                            </m:r>
                          </m:e>
                          <m:sub>
                            <m:r>
                              <a:rPr lang="en-US" altLang="zh-CN" b="0" i="0">
                                <a:solidFill>
                                  <a:srgbClr val="244061"/>
                                </a:solidFill>
                                <a:latin typeface="Cambria Math" pitchFamily="34" charset="0"/>
                                <a:ea typeface="Cambria Math" pitchFamily="34" charset="-122"/>
                                <a:cs typeface="Cambria Math" pitchFamily="34" charset="-120"/>
                              </a:rPr>
                              <m:t>𝑖</m:t>
                            </m:r>
                          </m:sub>
                        </m:sSub>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𝑛</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𝑥</m:t>
                            </m:r>
                          </m:e>
                        </m:bar>
                        <m:r>
                          <m:rPr>
                            <m:nor/>
                          </m:rPr>
                          <a:rPr lang="en-US" altLang="zh-CN" b="0" i="0">
                            <a:solidFill>
                              <a:srgbClr val="244061"/>
                            </a:solidFill>
                            <a:latin typeface="Cambria Math" pitchFamily="34" charset="0"/>
                            <a:ea typeface="Cambria Math" pitchFamily="34" charset="-122"/>
                            <a:cs typeface="Cambria Math" pitchFamily="34" charset="-120"/>
                          </a:rPr>
                          <m:t> </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𝑦</m:t>
                            </m:r>
                          </m:e>
                        </m:bar>
                      </m:num>
                      <m:den>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m:t>
                            </m:r>
                            <m:limLow>
                              <m:limLowPr>
                                <m:ctrlPr>
                                  <a:rPr lang="en-US" altLang="zh-CN"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bSup>
                              <m:sSubSupPr>
                                <m:ctrlPr>
                                  <a:rPr lang="en-US" altLang="zh-CN" b="0" i="1">
                                    <a:solidFill>
                                      <a:srgbClr val="244061"/>
                                    </a:solidFill>
                                    <a:latin typeface="Cambria Math" panose="02040503050406030204" pitchFamily="18" charset="0"/>
                                  </a:rPr>
                                </m:ctrlPr>
                              </m:sSubSupPr>
                              <m:e>
                                <m:r>
                                  <a:rPr lang="en-US" altLang="zh-CN" b="0" i="0">
                                    <a:solidFill>
                                      <a:srgbClr val="244061"/>
                                    </a:solidFill>
                                    <a:latin typeface="Cambria Math" pitchFamily="34" charset="0"/>
                                    <a:ea typeface="Cambria Math" pitchFamily="34" charset="-122"/>
                                    <a:cs typeface="Cambria Math" pitchFamily="34" charset="-120"/>
                                  </a:rPr>
                                  <m:t>𝑥</m:t>
                                </m:r>
                              </m:e>
                              <m:sub>
                                <m:r>
                                  <a:rPr lang="en-US" altLang="zh-CN" b="0" i="0">
                                    <a:solidFill>
                                      <a:srgbClr val="244061"/>
                                    </a:solidFill>
                                    <a:latin typeface="Cambria Math" pitchFamily="34" charset="0"/>
                                    <a:ea typeface="Cambria Math" pitchFamily="34" charset="-122"/>
                                    <a:cs typeface="Cambria Math" pitchFamily="34" charset="-120"/>
                                  </a:rPr>
                                  <m:t>𝑖</m:t>
                                </m:r>
                              </m:sub>
                              <m:sup>
                                <m:r>
                                  <a:rPr lang="en-US" altLang="zh-CN" b="0" i="0">
                                    <a:solidFill>
                                      <a:srgbClr val="244061"/>
                                    </a:solidFill>
                                    <a:latin typeface="Cambria Math" pitchFamily="34" charset="0"/>
                                    <a:ea typeface="Cambria Math" pitchFamily="34" charset="-122"/>
                                    <a:cs typeface="Cambria Math" pitchFamily="34" charset="-120"/>
                                  </a:rPr>
                                  <m:t>2</m:t>
                                </m:r>
                              </m:sup>
                            </m:sSubSup>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𝑛</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bar>
                                  <m:barPr>
                                    <m:pos m:val="top"/>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barPr>
                                  <m:e>
                                    <m:r>
                                      <a:rPr lang="en-US" altLang="zh-CN">
                                        <a:solidFill>
                                          <a:srgbClr val="244061"/>
                                        </a:solidFill>
                                        <a:latin typeface="Cambria Math" panose="02040503050406030204" pitchFamily="18" charset="0"/>
                                      </a:rPr>
                                      <m:t>𝑥</m:t>
                                    </m:r>
                                  </m:e>
                                </m:ba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a:solidFill>
                                  <a:srgbClr val="244061"/>
                                </a:solidFill>
                                <a:latin typeface="Cambria Math" pitchFamily="34" charset="0"/>
                                <a:ea typeface="Cambria Math" pitchFamily="34" charset="-122"/>
                                <a:cs typeface="Cambria Math" pitchFamily="34" charset="-120"/>
                              </a:rPr>
                              <m:t>)(</m:t>
                            </m:r>
                            <m:limLow>
                              <m:limLowPr>
                                <m:ctrlPr>
                                  <a:rPr lang="en-US" altLang="zh-CN"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bSup>
                              <m:sSubSupPr>
                                <m:ctrlPr>
                                  <a:rPr lang="en-US" altLang="zh-CN" b="0" i="1">
                                    <a:solidFill>
                                      <a:srgbClr val="244061"/>
                                    </a:solidFill>
                                    <a:latin typeface="Cambria Math" panose="02040503050406030204" pitchFamily="18" charset="0"/>
                                  </a:rPr>
                                </m:ctrlPr>
                              </m:sSubSupPr>
                              <m:e>
                                <m:r>
                                  <a:rPr lang="en-US" altLang="zh-CN" b="0" i="0">
                                    <a:solidFill>
                                      <a:srgbClr val="244061"/>
                                    </a:solidFill>
                                    <a:latin typeface="Cambria Math" pitchFamily="34" charset="0"/>
                                    <a:ea typeface="Cambria Math" pitchFamily="34" charset="-122"/>
                                    <a:cs typeface="Cambria Math" pitchFamily="34" charset="-120"/>
                                  </a:rPr>
                                  <m:t>𝑦</m:t>
                                </m:r>
                              </m:e>
                              <m:sub>
                                <m:r>
                                  <a:rPr lang="en-US" altLang="zh-CN" b="0" i="0">
                                    <a:solidFill>
                                      <a:srgbClr val="244061"/>
                                    </a:solidFill>
                                    <a:latin typeface="Cambria Math" pitchFamily="34" charset="0"/>
                                    <a:ea typeface="Cambria Math" pitchFamily="34" charset="-122"/>
                                    <a:cs typeface="Cambria Math" pitchFamily="34" charset="-120"/>
                                  </a:rPr>
                                  <m:t>𝑖</m:t>
                                </m:r>
                              </m:sub>
                              <m:sup>
                                <m:r>
                                  <a:rPr lang="en-US" altLang="zh-CN" b="0" i="0">
                                    <a:solidFill>
                                      <a:srgbClr val="244061"/>
                                    </a:solidFill>
                                    <a:latin typeface="Cambria Math" pitchFamily="34" charset="0"/>
                                    <a:ea typeface="Cambria Math" pitchFamily="34" charset="-122"/>
                                    <a:cs typeface="Cambria Math" pitchFamily="34" charset="-120"/>
                                  </a:rPr>
                                  <m:t>2</m:t>
                                </m:r>
                              </m:sup>
                            </m:sSubSup>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𝑛</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bar>
                                  <m:barPr>
                                    <m:pos m:val="top"/>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barPr>
                                  <m:e>
                                    <m:r>
                                      <a:rPr lang="en-US" altLang="zh-CN">
                                        <a:solidFill>
                                          <a:srgbClr val="244061"/>
                                        </a:solidFill>
                                        <a:latin typeface="Cambria Math" panose="02040503050406030204" pitchFamily="18" charset="0"/>
                                      </a:rPr>
                                      <m:t>𝑦</m:t>
                                    </m:r>
                                  </m:e>
                                </m:ba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a:solidFill>
                                  <a:srgbClr val="244061"/>
                                </a:solidFill>
                                <a:latin typeface="Cambria Math" pitchFamily="34" charset="0"/>
                                <a:ea typeface="Cambria Math" pitchFamily="34" charset="-122"/>
                                <a:cs typeface="Cambria Math" pitchFamily="34" charset="-120"/>
                              </a:rPr>
                              <m:t>)</m:t>
                            </m:r>
                          </m:e>
                        </m:rad>
                      </m:den>
                    </m:f>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1.491</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36</m:t>
                        </m:r>
                      </m:e>
                    </m:rad>
                    <m:r>
                      <a:rPr lang="en-US" altLang="zh-CN" b="0" i="0">
                        <a:solidFill>
                          <a:srgbClr val="244061"/>
                        </a:solidFill>
                        <a:latin typeface="Cambria Math" pitchFamily="34" charset="0"/>
                        <a:ea typeface="Cambria Math" pitchFamily="34" charset="-122"/>
                        <a:cs typeface="Cambria Math" pitchFamily="34" charset="-120"/>
                      </a:rPr>
                      <m:t>≈1.221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20_1#ba20bd3c7?vcp=1&amp;vop=1&amp;pid=68ed6c992&amp;color=36,64,97&amp;vtp=1&amp;bt=1&amp;bbb=1&amp;hb=1"/>
              <p:cNvSpPr>
                <a:spLocks noRot="1" noChangeAspect="1" noMove="1" noResize="1" noEditPoints="1" noAdjustHandles="1" noChangeArrowheads="1" noChangeShapeType="1" noTextEdit="1"/>
              </p:cNvSpPr>
              <p:nvPr/>
            </p:nvSpPr>
            <p:spPr>
              <a:xfrm>
                <a:off x="539496" y="1288179"/>
                <a:ext cx="11109960" cy="2806700"/>
              </a:xfrm>
              <a:prstGeom prst="rect">
                <a:avLst/>
              </a:prstGeom>
              <a:blipFill>
                <a:blip r:embed="rId3"/>
                <a:stretch>
                  <a:fillRect l="-1317" r="-126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21_1#ba20bd3c7?vcp=1&amp;vop=1&amp;pid=68ed6c992&amp;color=36,64,97&amp;vtp=1&amp;bbb=1"/>
              <p:cNvSpPr/>
              <p:nvPr/>
            </p:nvSpPr>
            <p:spPr>
              <a:xfrm>
                <a:off x="539496" y="4091323"/>
                <a:ext cx="11109960" cy="16618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【解】设这种零件的总耗材量的估计值为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已知这种零件的耗材量和其横截面面积近似成正比</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700"/>
                  </a:lnSpc>
                </a:pPr>
                <a:r>
                  <a:rPr lang="en-US" altLang="zh-CN" b="0" i="0">
                    <a:solidFill>
                      <a:srgbClr val="6565FF"/>
                    </a:solidFill>
                    <a:latin typeface="Times New Roman" pitchFamily="34" charset="0"/>
                    <a:ea typeface="微软雅黑" pitchFamily="34" charset="-122"/>
                    <a:cs typeface="Times New Roman" pitchFamily="34" charset="-120"/>
                  </a:rPr>
                  <a:t>可</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0.052</m:t>
                        </m:r>
                      </m:num>
                      <m:den>
                        <m:r>
                          <a:rPr lang="en-US" altLang="zh-CN" sz="1800" b="0" i="0">
                            <a:solidFill>
                              <a:srgbClr val="6565FF"/>
                            </a:solidFill>
                            <a:latin typeface="Cambria Math" pitchFamily="34" charset="0"/>
                            <a:ea typeface="Cambria Math" pitchFamily="34" charset="-122"/>
                            <a:cs typeface="Cambria Math" pitchFamily="34" charset="-120"/>
                          </a:rPr>
                          <m:t>0.39</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182</m:t>
                        </m:r>
                      </m:num>
                      <m:den>
                        <m:r>
                          <a:rPr lang="en-US" altLang="zh-CN" sz="1800" b="0" i="0">
                            <a:solidFill>
                              <a:srgbClr val="6565FF"/>
                            </a:solidFill>
                            <a:latin typeface="Cambria Math" pitchFamily="34" charset="0"/>
                            <a:ea typeface="Cambria Math" pitchFamily="34" charset="-122"/>
                            <a:cs typeface="Cambria Math" pitchFamily="34" charset="-120"/>
                          </a:rPr>
                          <m:t>𝑦</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，解得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365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刘铭制作的零件的总耗材量的估计值为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365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21_1#ba20bd3c7?vcp=1&amp;vop=1&amp;pid=68ed6c992&amp;color=36,64,97&amp;vtp=1&amp;bbb=1"/>
              <p:cNvSpPr>
                <a:spLocks noRot="1" noChangeAspect="1" noMove="1" noResize="1" noEditPoints="1" noAdjustHandles="1" noChangeArrowheads="1" noChangeShapeType="1" noTextEdit="1"/>
              </p:cNvSpPr>
              <p:nvPr/>
            </p:nvSpPr>
            <p:spPr>
              <a:xfrm>
                <a:off x="539496" y="4091323"/>
                <a:ext cx="11109960" cy="1661859"/>
              </a:xfrm>
              <a:prstGeom prst="rect">
                <a:avLst/>
              </a:prstGeom>
              <a:blipFill>
                <a:blip r:embed="rId4"/>
                <a:stretch>
                  <a:fillRect l="-1317" b="-84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2_1#dcf5a9b21?vcp=1&amp;vop=1&amp;pid=f4fc0db57&amp;color=36,64,97&amp;vtp=1&amp;bt=1&amp;bbb=1&amp;hb=1"/>
              <p:cNvSpPr/>
              <p:nvPr/>
            </p:nvSpPr>
            <p:spPr>
              <a:xfrm>
                <a:off x="539496" y="2172734"/>
                <a:ext cx="11109960" cy="7734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6.〈要点2〉</a:t>
                </a:r>
                <a:r>
                  <a:rPr lang="en-US" altLang="zh-CN" sz="1800" b="0" i="0" dirty="0">
                    <a:solidFill>
                      <a:srgbClr val="244061"/>
                    </a:solidFill>
                    <a:latin typeface="仿宋" pitchFamily="34" charset="0"/>
                    <a:ea typeface="仿宋" pitchFamily="34" charset="-122"/>
                    <a:cs typeface="仿宋" pitchFamily="34" charset="-120"/>
                  </a:rPr>
                  <a:t>[广东深圳2025高二期中]</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某地试卖一款纪念品，现统计了该款纪念品的定价</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（单位：元</a:t>
                </a:r>
                <a:r>
                  <a:rPr lang="en-US" altLang="zh-CN" sz="1800" b="0" i="0">
                    <a:solidFill>
                      <a:srgbClr val="244061"/>
                    </a:solidFill>
                    <a:latin typeface="Times New Roman" pitchFamily="34" charset="0"/>
                    <a:ea typeface="微软雅黑" pitchFamily="34" charset="-122"/>
                    <a:cs typeface="Times New Roman" pitchFamily="34" charset="-120"/>
                  </a:rPr>
                  <a:t>）与销量</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（单位：百件）的对应数据，如表所示：</a:t>
                </a:r>
                <a:endParaRPr lang="en-US" altLang="zh-CN" dirty="0"/>
              </a:p>
            </p:txBody>
          </p:sp>
        </mc:Choice>
        <mc:Fallback>
          <p:sp>
            <p:nvSpPr>
              <p:cNvPr id="2" name="QO_5_BD.22_1#dcf5a9b21?vcp=1&amp;vop=1&amp;pid=f4fc0db57&amp;color=36,64,97&amp;vtp=1&amp;bt=1&amp;bbb=1&amp;hb=1"/>
              <p:cNvSpPr>
                <a:spLocks noRot="1" noChangeAspect="1" noMove="1" noResize="1" noEditPoints="1" noAdjustHandles="1" noChangeArrowheads="1" noChangeShapeType="1" noTextEdit="1"/>
              </p:cNvSpPr>
              <p:nvPr/>
            </p:nvSpPr>
            <p:spPr>
              <a:xfrm>
                <a:off x="539496" y="2172734"/>
                <a:ext cx="11109960" cy="773430"/>
              </a:xfrm>
              <a:prstGeom prst="rect">
                <a:avLst/>
              </a:prstGeom>
              <a:blipFill>
                <a:blip r:embed="rId3"/>
                <a:stretch>
                  <a:fillRect l="-1317" r="-878"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3" name="QO_5_BD.22_2#dcf5a9b21?colgroup=11,5,8,5,8,5&amp;vcp=1&amp;vop=1&amp;pid=f4fc0db57&amp;color=36,64,97&amp;vtp=1&amp;bbb=1"/>
              <p:cNvGraphicFramePr>
                <a:graphicFrameLocks noGrp="1"/>
              </p:cNvGraphicFramePr>
              <p:nvPr>
                <p:extLst>
                  <p:ext uri="{D42A27DB-BD31-4B8C-83A1-F6EECF244321}">
                    <p14:modId xmlns:p14="http://schemas.microsoft.com/office/powerpoint/2010/main" val="2492183930"/>
                  </p:ext>
                </p:extLst>
              </p:nvPr>
            </p:nvGraphicFramePr>
            <p:xfrm>
              <a:off x="539496" y="3077863"/>
              <a:ext cx="11073384" cy="779844"/>
            </p:xfrm>
            <a:graphic>
              <a:graphicData uri="http://schemas.openxmlformats.org/drawingml/2006/table">
                <a:tbl>
                  <a:tblPr/>
                  <a:tblGrid>
                    <a:gridCol w="2871216">
                      <a:extLst>
                        <a:ext uri="{9D8B030D-6E8A-4147-A177-3AD203B41FA5}">
                          <a16:colId xmlns:a16="http://schemas.microsoft.com/office/drawing/2014/main" val="20000"/>
                        </a:ext>
                      </a:extLst>
                    </a:gridCol>
                    <a:gridCol w="1325880">
                      <a:extLst>
                        <a:ext uri="{9D8B030D-6E8A-4147-A177-3AD203B41FA5}">
                          <a16:colId xmlns:a16="http://schemas.microsoft.com/office/drawing/2014/main" val="20001"/>
                        </a:ext>
                      </a:extLst>
                    </a:gridCol>
                    <a:gridCol w="2112264">
                      <a:extLst>
                        <a:ext uri="{9D8B030D-6E8A-4147-A177-3AD203B41FA5}">
                          <a16:colId xmlns:a16="http://schemas.microsoft.com/office/drawing/2014/main" val="20002"/>
                        </a:ext>
                      </a:extLst>
                    </a:gridCol>
                    <a:gridCol w="1325880">
                      <a:extLst>
                        <a:ext uri="{9D8B030D-6E8A-4147-A177-3AD203B41FA5}">
                          <a16:colId xmlns:a16="http://schemas.microsoft.com/office/drawing/2014/main" val="20003"/>
                        </a:ext>
                      </a:extLst>
                    </a:gridCol>
                    <a:gridCol w="2112264">
                      <a:extLst>
                        <a:ext uri="{9D8B030D-6E8A-4147-A177-3AD203B41FA5}">
                          <a16:colId xmlns:a16="http://schemas.microsoft.com/office/drawing/2014/main" val="20004"/>
                        </a:ext>
                      </a:extLst>
                    </a:gridCol>
                    <a:gridCol w="1325880">
                      <a:extLst>
                        <a:ext uri="{9D8B030D-6E8A-4147-A177-3AD203B41FA5}">
                          <a16:colId xmlns:a16="http://schemas.microsoft.com/office/drawing/2014/main" val="20005"/>
                        </a:ext>
                      </a:extLst>
                    </a:gridCol>
                  </a:tblGrid>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定价</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销量</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百件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3" name="QO_5_BD.22_2#dcf5a9b21?colgroup=11,5,8,5,8,5&amp;vcp=1&amp;vop=1&amp;pid=f4fc0db57&amp;color=36,64,97&amp;vtp=1&amp;bbb=1"/>
              <p:cNvGraphicFramePr>
                <a:graphicFrameLocks noGrp="1"/>
              </p:cNvGraphicFramePr>
              <p:nvPr>
                <p:extLst>
                  <p:ext uri="{D42A27DB-BD31-4B8C-83A1-F6EECF244321}">
                    <p14:modId xmlns:p14="http://schemas.microsoft.com/office/powerpoint/2010/main" val="2492183930"/>
                  </p:ext>
                </p:extLst>
              </p:nvPr>
            </p:nvGraphicFramePr>
            <p:xfrm>
              <a:off x="539496" y="3077863"/>
              <a:ext cx="11073384" cy="779844"/>
            </p:xfrm>
            <a:graphic>
              <a:graphicData uri="http://schemas.openxmlformats.org/drawingml/2006/table">
                <a:tbl>
                  <a:tblPr/>
                  <a:tblGrid>
                    <a:gridCol w="2871216">
                      <a:extLst>
                        <a:ext uri="{9D8B030D-6E8A-4147-A177-3AD203B41FA5}">
                          <a16:colId xmlns:a16="http://schemas.microsoft.com/office/drawing/2014/main" val="20000"/>
                        </a:ext>
                      </a:extLst>
                    </a:gridCol>
                    <a:gridCol w="1325880">
                      <a:extLst>
                        <a:ext uri="{9D8B030D-6E8A-4147-A177-3AD203B41FA5}">
                          <a16:colId xmlns:a16="http://schemas.microsoft.com/office/drawing/2014/main" val="20001"/>
                        </a:ext>
                      </a:extLst>
                    </a:gridCol>
                    <a:gridCol w="2112264">
                      <a:extLst>
                        <a:ext uri="{9D8B030D-6E8A-4147-A177-3AD203B41FA5}">
                          <a16:colId xmlns:a16="http://schemas.microsoft.com/office/drawing/2014/main" val="20002"/>
                        </a:ext>
                      </a:extLst>
                    </a:gridCol>
                    <a:gridCol w="1325880">
                      <a:extLst>
                        <a:ext uri="{9D8B030D-6E8A-4147-A177-3AD203B41FA5}">
                          <a16:colId xmlns:a16="http://schemas.microsoft.com/office/drawing/2014/main" val="20003"/>
                        </a:ext>
                      </a:extLst>
                    </a:gridCol>
                    <a:gridCol w="2112264">
                      <a:extLst>
                        <a:ext uri="{9D8B030D-6E8A-4147-A177-3AD203B41FA5}">
                          <a16:colId xmlns:a16="http://schemas.microsoft.com/office/drawing/2014/main" val="20004"/>
                        </a:ext>
                      </a:extLst>
                    </a:gridCol>
                    <a:gridCol w="1325880">
                      <a:extLst>
                        <a:ext uri="{9D8B030D-6E8A-4147-A177-3AD203B41FA5}">
                          <a16:colId xmlns:a16="http://schemas.microsoft.com/office/drawing/2014/main" val="20005"/>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2" r="-286200" b="-1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2" t="-98462" r="-286200" b="-24615"/>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6_BD.23_1#cab36343e?vcp=1&amp;vop=1&amp;pid=dcf5a9b21&amp;color=36,64,97&amp;vtp=1&amp;bbb=1"/>
              <p:cNvSpPr/>
              <p:nvPr/>
            </p:nvSpPr>
            <p:spPr>
              <a:xfrm>
                <a:off x="539496" y="399226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（1）求该纪念品定价的平均值</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𝑥</m:t>
                        </m:r>
                      </m:e>
                    </m:bar>
                  </m:oMath>
                </a14:m>
                <a:r>
                  <a:rPr lang="en-US" altLang="zh-CN" sz="1800" b="0" i="0" dirty="0">
                    <a:solidFill>
                      <a:srgbClr val="244061"/>
                    </a:solidFill>
                    <a:latin typeface="Times New Roman" pitchFamily="34" charset="0"/>
                    <a:ea typeface="微软雅黑" pitchFamily="34" charset="-122"/>
                    <a:cs typeface="Times New Roman" pitchFamily="34" charset="-120"/>
                  </a:rPr>
                  <a:t>和销量的平均值</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𝑦</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6_BD.23_1#cab36343e?vcp=1&amp;vop=1&amp;pid=dcf5a9b21&amp;color=36,64,97&amp;vtp=1&amp;bbb=1"/>
              <p:cNvSpPr>
                <a:spLocks noRot="1" noChangeAspect="1" noMove="1" noResize="1" noEditPoints="1" noAdjustHandles="1" noChangeArrowheads="1" noChangeShapeType="1" noTextEdit="1"/>
              </p:cNvSpPr>
              <p:nvPr/>
            </p:nvSpPr>
            <p:spPr>
              <a:xfrm>
                <a:off x="539496" y="3992263"/>
                <a:ext cx="11109960" cy="363665"/>
              </a:xfrm>
              <a:prstGeom prst="rect">
                <a:avLst/>
              </a:prstGeom>
              <a:blipFill>
                <a:blip r:embed="rId5"/>
                <a:stretch>
                  <a:fillRect l="-1317"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24_1#cab36343e?vcp=1&amp;vop=1&amp;pid=dcf5a9b21&amp;color=36,64,97&amp;vtp=1&amp;bbb=1"/>
              <p:cNvSpPr/>
              <p:nvPr/>
            </p:nvSpPr>
            <p:spPr>
              <a:xfrm>
                <a:off x="539496" y="4356753"/>
                <a:ext cx="11109960" cy="525907"/>
              </a:xfrm>
              <a:prstGeom prst="rect">
                <a:avLst/>
              </a:prstGeom>
              <a:noFill/>
              <a:ln/>
            </p:spPr>
            <p:txBody>
              <a:bodyPr wrap="none" lIns="0" tIns="0" rIns="0" bIns="0" rtlCol="0" anchor="t"/>
              <a:lstStyle/>
              <a:p>
                <a:pPr algn="l" latinLnBrk="1">
                  <a:lnSpc>
                    <a:spcPts val="4500"/>
                  </a:lnSpc>
                </a:pPr>
                <a:r>
                  <a:rPr lang="en-US" altLang="zh-CN" sz="1800" b="0" i="0" dirty="0">
                    <a:solidFill>
                      <a:srgbClr val="6565FF"/>
                    </a:solidFill>
                    <a:latin typeface="Times New Roman" pitchFamily="34" charset="0"/>
                    <a:ea typeface="微软雅黑" pitchFamily="34" charset="-122"/>
                    <a:cs typeface="Times New Roman" pitchFamily="34" charset="-120"/>
                  </a:rPr>
                  <a:t>【解】由题可知</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(12+12.5+13+13.5+14)=13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(14+13+11+9+8)=11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6_AN.24_1#cab36343e?vcp=1&amp;vop=1&amp;pid=dcf5a9b21&amp;color=36,64,97&amp;vtp=1&amp;bbb=1"/>
              <p:cNvSpPr>
                <a:spLocks noRot="1" noChangeAspect="1" noMove="1" noResize="1" noEditPoints="1" noAdjustHandles="1" noChangeArrowheads="1" noChangeShapeType="1" noTextEdit="1"/>
              </p:cNvSpPr>
              <p:nvPr/>
            </p:nvSpPr>
            <p:spPr>
              <a:xfrm>
                <a:off x="539496" y="4356753"/>
                <a:ext cx="11109960" cy="525907"/>
              </a:xfrm>
              <a:prstGeom prst="rect">
                <a:avLst/>
              </a:prstGeom>
              <a:blipFill>
                <a:blip r:embed="rId6"/>
                <a:stretch>
                  <a:fillRect l="-1317" b="-151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5_1#2c95db41c?vcp=1&amp;vop=1&amp;pid=dcf5a9b21&amp;color=36,64,97&amp;vtp=1&amp;bt=1&amp;bbb=1"/>
              <p:cNvSpPr/>
              <p:nvPr/>
            </p:nvSpPr>
            <p:spPr>
              <a:xfrm>
                <a:off x="539496" y="1074375"/>
                <a:ext cx="11109960" cy="217170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（2）计算</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的样本相关系数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oMath>
                </a14:m>
                <a:r>
                  <a:rPr lang="en-US" altLang="zh-CN" sz="1800" b="0" i="0" dirty="0">
                    <a:solidFill>
                      <a:srgbClr val="244061"/>
                    </a:solidFill>
                    <a:latin typeface="Times New Roman" pitchFamily="34" charset="0"/>
                    <a:ea typeface="微软雅黑" pitchFamily="34" charset="-122"/>
                    <a:cs typeface="Times New Roman" pitchFamily="34" charset="-120"/>
                  </a:rPr>
                  <a:t>并判断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是否有较强的相关性，请说明理由.</a:t>
                </a:r>
                <a:endParaRPr lang="en-US" altLang="zh-CN" sz="1800" dirty="0"/>
              </a:p>
              <a:p>
                <a:pPr latinLnBrk="1">
                  <a:lnSpc>
                    <a:spcPts val="4900"/>
                  </a:lnSpc>
                </a:pPr>
                <a:r>
                  <a:rPr lang="en-US" altLang="zh-CN" b="0" i="0">
                    <a:solidFill>
                      <a:srgbClr val="244061"/>
                    </a:solidFill>
                    <a:latin typeface="Times New Roman" pitchFamily="34" charset="0"/>
                    <a:ea typeface="微软雅黑" pitchFamily="34" charset="-122"/>
                    <a:cs typeface="Times New Roman" pitchFamily="34" charset="-120"/>
                  </a:rPr>
                  <a:t>参</a:t>
                </a:r>
                <a:r>
                  <a:rPr lang="en-US" altLang="zh-CN" sz="1800" b="0" i="0">
                    <a:solidFill>
                      <a:srgbClr val="244061"/>
                    </a:solidFill>
                    <a:latin typeface="Times New Roman" pitchFamily="34" charset="0"/>
                    <a:ea typeface="微软雅黑" pitchFamily="34" charset="-122"/>
                    <a:cs typeface="Times New Roman" pitchFamily="34" charset="-120"/>
                  </a:rPr>
                  <a:t>考数据</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5</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64</m:t>
                            </m:r>
                          </m:num>
                          <m:den>
                            <m:r>
                              <a:rPr lang="en-US" altLang="zh-CN" sz="1800" b="0" i="0">
                                <a:solidFill>
                                  <a:srgbClr val="244061"/>
                                </a:solidFill>
                                <a:latin typeface="Cambria Math" pitchFamily="34" charset="0"/>
                                <a:ea typeface="Cambria Math" pitchFamily="34" charset="-122"/>
                                <a:cs typeface="Cambria Math" pitchFamily="34" charset="-120"/>
                              </a:rPr>
                              <m:t>65</m:t>
                            </m:r>
                          </m:den>
                        </m:f>
                      </m:e>
                    </m:rad>
                    <m:r>
                      <a:rPr lang="en-US" altLang="zh-CN" sz="1800" b="0" i="0">
                        <a:solidFill>
                          <a:srgbClr val="244061"/>
                        </a:solidFill>
                        <a:latin typeface="Cambria Math" pitchFamily="34" charset="0"/>
                        <a:ea typeface="Cambria Math" pitchFamily="34" charset="-122"/>
                        <a:cs typeface="Cambria Math" pitchFamily="34" charset="-120"/>
                      </a:rPr>
                      <m:t>≈0.992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8900"/>
                  </a:lnSpc>
                </a:pPr>
                <a:r>
                  <a:rPr lang="en-US" altLang="zh-CN" b="0" i="0">
                    <a:solidFill>
                      <a:srgbClr val="244061"/>
                    </a:solidFill>
                    <a:latin typeface="Times New Roman" pitchFamily="34" charset="0"/>
                    <a:ea typeface="微软雅黑" pitchFamily="34" charset="-122"/>
                    <a:cs typeface="Times New Roman" pitchFamily="34" charset="-120"/>
                  </a:rPr>
                  <a:t>参</a:t>
                </a:r>
                <a:r>
                  <a:rPr lang="en-US" altLang="zh-CN" sz="1800" b="0" i="0">
                    <a:solidFill>
                      <a:srgbClr val="244061"/>
                    </a:solidFill>
                    <a:latin typeface="Times New Roman" pitchFamily="34" charset="0"/>
                    <a:ea typeface="微软雅黑" pitchFamily="34" charset="-122"/>
                    <a:cs typeface="Times New Roman" pitchFamily="34" charset="-120"/>
                  </a:rPr>
                  <a:t>考公式</a:t>
                </a:r>
                <a:r>
                  <a:rPr lang="en-US" altLang="zh-CN" sz="1800" b="0" i="0" dirty="0">
                    <a:solidFill>
                      <a:srgbClr val="244061"/>
                    </a:solidFill>
                    <a:latin typeface="Times New Roman" pitchFamily="34" charset="0"/>
                    <a:ea typeface="微软雅黑" pitchFamily="34" charset="-122"/>
                    <a:cs typeface="Times New Roman" pitchFamily="34" charset="-120"/>
                  </a:rPr>
                  <a:t>：样本相关系数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e>
                        </m:rad>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e>
                        </m:rad>
                      </m:den>
                    </m:f>
                  </m:oMath>
                </a14:m>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|≥0.75</m:t>
                    </m:r>
                  </m:oMath>
                </a14:m>
                <a:r>
                  <a:rPr lang="en-US" altLang="zh-CN" sz="1800" b="0" i="0" dirty="0">
                    <a:solidFill>
                      <a:srgbClr val="244061"/>
                    </a:solidFill>
                    <a:latin typeface="Times New Roman" pitchFamily="34" charset="0"/>
                    <a:ea typeface="微软雅黑" pitchFamily="34" charset="-122"/>
                    <a:cs typeface="Times New Roman" pitchFamily="34" charset="-120"/>
                  </a:rPr>
                  <a:t>，则认为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的线性相关性很强.</a:t>
                </a:r>
                <a:endParaRPr lang="en-US" altLang="zh-CN" sz="1800" dirty="0"/>
              </a:p>
            </p:txBody>
          </p:sp>
        </mc:Choice>
        <mc:Fallback>
          <p:sp>
            <p:nvSpPr>
              <p:cNvPr id="2" name="QO_6_BD.25_1#2c95db41c?vcp=1&amp;vop=1&amp;pid=dcf5a9b21&amp;color=36,64,97&amp;vtp=1&amp;bt=1&amp;bbb=1"/>
              <p:cNvSpPr>
                <a:spLocks noRot="1" noChangeAspect="1" noMove="1" noResize="1" noEditPoints="1" noAdjustHandles="1" noChangeArrowheads="1" noChangeShapeType="1" noTextEdit="1"/>
              </p:cNvSpPr>
              <p:nvPr/>
            </p:nvSpPr>
            <p:spPr>
              <a:xfrm>
                <a:off x="539496" y="1074375"/>
                <a:ext cx="11109960" cy="2171700"/>
              </a:xfrm>
              <a:prstGeom prst="rect">
                <a:avLst/>
              </a:prstGeom>
              <a:blipFill>
                <a:blip r:embed="rId3"/>
                <a:stretch>
                  <a:fillRect l="-1317" b="-28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26_1#2c95db41c?vcp=1&amp;vop=1&amp;pid=dcf5a9b21&amp;color=36,64,97&amp;vtp=1&amp;bbb=1"/>
              <p:cNvSpPr/>
              <p:nvPr/>
            </p:nvSpPr>
            <p:spPr>
              <a:xfrm>
                <a:off x="539496" y="3229819"/>
                <a:ext cx="11109960" cy="2716340"/>
              </a:xfrm>
              <a:prstGeom prst="rect">
                <a:avLst/>
              </a:prstGeom>
              <a:noFill/>
              <a:ln/>
            </p:spPr>
            <p:txBody>
              <a:bodyPr wrap="none" lIns="0" tIns="0" rIns="0" bIns="0" rtlCol="0" anchor="t"/>
              <a:lstStyle/>
              <a:p>
                <a:pPr algn="l" latinLnBrk="1">
                  <a:lnSpc>
                    <a:spcPts val="48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(12−13)</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(12.5−13)</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(13−13)</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+(13.5−13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+(14−13</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800"/>
                  </a:lnSpc>
                </a:pP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(14−11)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(13−11)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(11−11)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(9−11)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(8−11)</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=26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90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65</m:t>
                            </m:r>
                          </m:e>
                        </m:rad>
                      </m:den>
                    </m:f>
                    <m:r>
                      <a:rPr lang="en-US" altLang="zh-CN" sz="1800" b="0" i="0">
                        <a:solidFill>
                          <a:srgbClr val="6565FF"/>
                        </a:solidFill>
                        <a:latin typeface="Cambria Math" pitchFamily="34" charset="0"/>
                        <a:ea typeface="Cambria Math" pitchFamily="34" charset="-122"/>
                        <a:cs typeface="Cambria Math" pitchFamily="34" charset="-120"/>
                      </a:rPr>
                      <m:t>≈−0.992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|≈0.992&gt;0.75</m:t>
                    </m:r>
                  </m:oMath>
                </a14:m>
                <a:r>
                  <a:rPr lang="en-US" altLang="zh-CN" sz="1800" b="0" i="0" dirty="0">
                    <a:solidFill>
                      <a:srgbClr val="6565FF"/>
                    </a:solidFill>
                    <a:latin typeface="Times New Roman" pitchFamily="34" charset="0"/>
                    <a:ea typeface="微软雅黑" pitchFamily="34" charset="-122"/>
                    <a:cs typeface="Times New Roman" pitchFamily="34" charset="-120"/>
                  </a:rPr>
                  <a:t>，所以可以推断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的线性相关性很强.</a:t>
                </a:r>
                <a:endParaRPr lang="en-US" altLang="zh-CN" sz="1800" dirty="0"/>
              </a:p>
            </p:txBody>
          </p:sp>
        </mc:Choice>
        <mc:Fallback>
          <p:sp>
            <p:nvSpPr>
              <p:cNvPr id="3" name="QO_6_AN.26_1#2c95db41c?vcp=1&amp;vop=1&amp;pid=dcf5a9b21&amp;color=36,64,97&amp;vtp=1&amp;bbb=1"/>
              <p:cNvSpPr>
                <a:spLocks noRot="1" noChangeAspect="1" noMove="1" noResize="1" noEditPoints="1" noAdjustHandles="1" noChangeArrowheads="1" noChangeShapeType="1" noTextEdit="1"/>
              </p:cNvSpPr>
              <p:nvPr/>
            </p:nvSpPr>
            <p:spPr>
              <a:xfrm>
                <a:off x="539496" y="3229819"/>
                <a:ext cx="11109960" cy="2716340"/>
              </a:xfrm>
              <a:prstGeom prst="rect">
                <a:avLst/>
              </a:prstGeom>
              <a:blipFill>
                <a:blip r:embed="rId4"/>
                <a:stretch>
                  <a:fillRect l="-1317" b="-516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6b47f0176.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6b47f0176.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第八章</a:t>
            </a:r>
            <a:endParaRPr lang="en-US" altLang="zh-CN" sz="5400" dirty="0"/>
          </a:p>
        </p:txBody>
      </p:sp>
      <p:sp>
        <p:nvSpPr>
          <p:cNvPr id="4" name="C_1_BD#6b47f0176.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成对数据的统计分析</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08129c7ef.fixed?vcp=1&amp;pid=6b47f0176&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08129c7ef.fixed?vcp=1&amp;pid=6b47f0176&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8.1</a:t>
            </a:r>
            <a:endParaRPr lang="en-US" altLang="zh-CN" sz="5400" dirty="0"/>
          </a:p>
        </p:txBody>
      </p:sp>
      <p:sp>
        <p:nvSpPr>
          <p:cNvPr id="4" name="C_2_BD#08129c7ef.fixed?vcp=1&amp;pid=6b47f0176&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成对数据的统计相关性</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6aad1a63c.fixed?vcp=1&amp;pid=08129c7ef&amp;color=36,64,97&amp;tib=255,255,255&amp;vtp=1" descr="preencoded.png"/>
          <p:cNvPicPr>
            <a:picLocks noChangeAspect="1"/>
          </p:cNvPicPr>
          <p:nvPr/>
        </p:nvPicPr>
        <p:blipFill>
          <a:blip r:embed="rId3"/>
          <a:stretch>
            <a:fillRect/>
          </a:stretch>
        </p:blipFill>
        <p:spPr>
          <a:xfrm>
            <a:off x="640080" y="2011680"/>
            <a:ext cx="3090672" cy="1188720"/>
          </a:xfrm>
          <a:prstGeom prst="rect">
            <a:avLst/>
          </a:prstGeom>
        </p:spPr>
      </p:pic>
      <p:sp>
        <p:nvSpPr>
          <p:cNvPr id="3" name="C_3_BD#6aad1a63c.fixed?vcp=1&amp;pid=08129c7ef&amp;color=61,88,159&amp;vtp=1&amp;bbb=1"/>
          <p:cNvSpPr/>
          <p:nvPr/>
        </p:nvSpPr>
        <p:spPr>
          <a:xfrm>
            <a:off x="694944" y="2048256"/>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8.1.1</a:t>
            </a:r>
            <a:endParaRPr lang="en-US" altLang="zh-CN" sz="5400" dirty="0"/>
          </a:p>
        </p:txBody>
      </p:sp>
      <p:sp>
        <p:nvSpPr>
          <p:cNvPr id="4" name="C_3#6aad1a63c.fixed?vcp=1&amp;pid=08129c7ef&amp;color=61,88,159&amp;vtp=1&amp;bbb=1"/>
          <p:cNvSpPr/>
          <p:nvPr/>
        </p:nvSpPr>
        <p:spPr>
          <a:xfrm>
            <a:off x="4315968" y="2048256"/>
            <a:ext cx="7671816" cy="1115568"/>
          </a:xfrm>
          <a:prstGeom prst="rect">
            <a:avLst/>
          </a:prstGeom>
          <a:noFill/>
          <a:ln/>
        </p:spPr>
        <p:txBody>
          <a:bodyPr wrap="none" lIns="0" tIns="0" rIns="0" bIns="0" rtlCol="0" anchor="ctr"/>
          <a:lstStyle/>
          <a:p>
            <a:pPr algn="l" latinLnBrk="1">
              <a:lnSpc>
                <a:spcPts val="6600"/>
              </a:lnSpc>
            </a:pPr>
            <a:r>
              <a:rPr lang="en-US" altLang="zh-CN" sz="5400" b="0" i="0" dirty="0">
                <a:solidFill>
                  <a:srgbClr val="3D589F"/>
                </a:solidFill>
                <a:latin typeface="微软雅黑" pitchFamily="34" charset="0"/>
                <a:ea typeface="微软雅黑" pitchFamily="34" charset="-122"/>
                <a:cs typeface="微软雅黑" pitchFamily="34" charset="-120"/>
              </a:rPr>
              <a:t>变量的相关关系</a:t>
            </a:r>
            <a:endParaRPr lang="en-US" altLang="zh-CN" sz="5400" dirty="0"/>
          </a:p>
        </p:txBody>
      </p:sp>
      <p:pic>
        <p:nvPicPr>
          <p:cNvPr id="5" name="C_3#6aad1a63c.fixed?vcp=1&amp;pid=08129c7ef&amp;color=36,64,97&amp;tib=255,255,255&amp;vtp=1" descr="preencoded.png"/>
          <p:cNvPicPr>
            <a:picLocks noChangeAspect="1"/>
          </p:cNvPicPr>
          <p:nvPr/>
        </p:nvPicPr>
        <p:blipFill>
          <a:blip r:embed="rId3"/>
          <a:stretch>
            <a:fillRect/>
          </a:stretch>
        </p:blipFill>
        <p:spPr>
          <a:xfrm>
            <a:off x="640080" y="3767328"/>
            <a:ext cx="3090672" cy="1188720"/>
          </a:xfrm>
          <a:prstGeom prst="rect">
            <a:avLst/>
          </a:prstGeom>
        </p:spPr>
      </p:pic>
      <p:sp>
        <p:nvSpPr>
          <p:cNvPr id="6" name="C_3#6aad1a63c.fixed?vcp=1&amp;pid=08129c7ef&amp;color=61,88,159&amp;vtp=1&amp;bbb=1"/>
          <p:cNvSpPr/>
          <p:nvPr/>
        </p:nvSpPr>
        <p:spPr>
          <a:xfrm>
            <a:off x="694944" y="3803904"/>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8.1.2</a:t>
            </a:r>
            <a:endParaRPr lang="en-US" altLang="zh-CN" sz="5400" dirty="0"/>
          </a:p>
        </p:txBody>
      </p:sp>
      <p:sp>
        <p:nvSpPr>
          <p:cNvPr id="7" name="C_3_BD#6aad1a63c.fixed?vcp=1&amp;pid=08129c7ef&amp;color=61,88,159&amp;vtp=1&amp;bbb=1"/>
          <p:cNvSpPr/>
          <p:nvPr/>
        </p:nvSpPr>
        <p:spPr>
          <a:xfrm>
            <a:off x="4315968" y="3803904"/>
            <a:ext cx="7671816" cy="1115568"/>
          </a:xfrm>
          <a:prstGeom prst="rect">
            <a:avLst/>
          </a:prstGeom>
          <a:noFill/>
          <a:ln/>
        </p:spPr>
        <p:txBody>
          <a:bodyPr wrap="none" lIns="0" tIns="0" rIns="0" bIns="0" rtlCol="0" anchor="ctr"/>
          <a:lstStyle/>
          <a:p>
            <a:pPr algn="l" latinLnBrk="1">
              <a:lnSpc>
                <a:spcPts val="6600"/>
              </a:lnSpc>
            </a:pPr>
            <a:r>
              <a:rPr lang="en-US" altLang="zh-CN" sz="5400" b="0" i="0" dirty="0">
                <a:solidFill>
                  <a:srgbClr val="3D589F"/>
                </a:solidFill>
                <a:latin typeface="微软雅黑" pitchFamily="34" charset="0"/>
                <a:ea typeface="微软雅黑" pitchFamily="34" charset="-122"/>
                <a:cs typeface="微软雅黑" pitchFamily="34" charset="-120"/>
              </a:rPr>
              <a:t>样本相关系数</a:t>
            </a:r>
            <a:endParaRPr lang="en-US" altLang="zh-CN" sz="54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4_BD#8b8030736?vcp=1&amp;pid=6aad1a63c&amp;color=61,88,159&amp;vtp=1&amp;bt=1&amp;bbb=1"/>
          <p:cNvSpPr/>
          <p:nvPr/>
        </p:nvSpPr>
        <p:spPr>
          <a:xfrm>
            <a:off x="539496" y="828000"/>
            <a:ext cx="11109960" cy="365760"/>
          </a:xfrm>
          <a:prstGeom prst="rect">
            <a:avLst/>
          </a:prstGeom>
          <a:noFill/>
          <a:ln/>
        </p:spPr>
        <p:txBody>
          <a:bodyPr wrap="none" lIns="0" tIns="0" rIns="0" bIns="0" rtlCol="0" anchor="ctr"/>
          <a:lstStyle/>
          <a:p>
            <a:pPr algn="ctr" latinLnBrk="1">
              <a:lnSpc>
                <a:spcPts val="3000"/>
              </a:lnSpc>
            </a:pPr>
            <a:r>
              <a:rPr lang="en-US" altLang="zh-CN" sz="2400" b="1" i="0" dirty="0">
                <a:solidFill>
                  <a:srgbClr val="3D589F"/>
                </a:solidFill>
                <a:latin typeface="Times New Roman" pitchFamily="34" charset="0"/>
                <a:ea typeface="微软雅黑" pitchFamily="34" charset="-122"/>
                <a:cs typeface="Times New Roman" pitchFamily="34" charset="-120"/>
              </a:rPr>
              <a:t>A组·学业基础</a:t>
            </a:r>
            <a:endParaRPr lang="en-US" altLang="zh-CN" sz="2400" dirty="0">
              <a:solidFill>
                <a:srgbClr val="3D589F"/>
              </a:solidFill>
            </a:endParaRPr>
          </a:p>
        </p:txBody>
      </p:sp>
      <p:sp>
        <p:nvSpPr>
          <p:cNvPr id="3" name="QC_5_BD.1_1#36d6a1af5?vaa=1&amp;vcp=1&amp;vop=1&amp;pid=8b8030736&amp;color=36,64,97&amp;vtp=1&amp;bbb=1"/>
          <p:cNvSpPr/>
          <p:nvPr/>
        </p:nvSpPr>
        <p:spPr>
          <a:xfrm>
            <a:off x="539496" y="1202396"/>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1.〈要点1〉</a:t>
            </a:r>
            <a:r>
              <a:rPr lang="en-US" altLang="zh-CN" sz="1800" b="0" i="0" dirty="0">
                <a:solidFill>
                  <a:srgbClr val="244061"/>
                </a:solidFill>
                <a:latin typeface="仿宋" pitchFamily="34" charset="0"/>
                <a:ea typeface="仿宋" pitchFamily="34" charset="-122"/>
                <a:cs typeface="仿宋" pitchFamily="34" charset="-120"/>
              </a:rPr>
              <a:t>[山东潍坊2024高二期中]</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下列两个变量之间的关系是相关关系的是(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solidFill>
                <a:srgbClr val="244061"/>
              </a:solidFill>
            </a:endParaRPr>
          </a:p>
        </p:txBody>
      </p:sp>
      <p:sp>
        <p:nvSpPr>
          <p:cNvPr id="4" name="QC_5_AN.3_1#36d6a1af5.bracket?vaa=1&amp;vcp=1&amp;vop=1&amp;pid=8b8030736&amp;color=36,64,97&amp;vpa=1&amp;vtp=1"/>
          <p:cNvSpPr/>
          <p:nvPr/>
        </p:nvSpPr>
        <p:spPr>
          <a:xfrm>
            <a:off x="8645271" y="1286978"/>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D</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5" name="QC_5_BD.1_2#36d6a1af5.choices?vaa=1&amp;vcp=1&amp;vop=1&amp;pid=8b8030736&amp;color=36,64,97&amp;vtp=1&amp;bbb=1"/>
              <p:cNvSpPr/>
              <p:nvPr/>
            </p:nvSpPr>
            <p:spPr>
              <a:xfrm>
                <a:off x="539496" y="1566886"/>
                <a:ext cx="11109960" cy="765810"/>
              </a:xfrm>
              <a:prstGeom prst="rect">
                <a:avLst/>
              </a:prstGeom>
              <a:noFill/>
              <a:ln/>
            </p:spPr>
            <p:txBody>
              <a:bodyPr wrap="none" lIns="0" tIns="0" rIns="0" bIns="0" rtlCol="0" anchor="t"/>
              <a:lstStyle/>
              <a:p>
                <a:pPr latinLnBrk="1">
                  <a:lnSpc>
                    <a:spcPts val="3300"/>
                  </a:lnSpc>
                  <a:tabLst>
                    <a:tab pos="5662930" algn="l"/>
                  </a:tabLst>
                </a:pPr>
                <a:r>
                  <a:rPr lang="en-US" altLang="zh-CN" sz="1800" b="0" i="0" dirty="0">
                    <a:solidFill>
                      <a:srgbClr val="244061"/>
                    </a:solidFill>
                    <a:latin typeface="Times New Roman" pitchFamily="34" charset="0"/>
                    <a:ea typeface="微软雅黑" pitchFamily="34" charset="-122"/>
                    <a:cs typeface="Times New Roman" pitchFamily="34" charset="-120"/>
                  </a:rPr>
                  <a:t>A.正方形的边长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与对角线长</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𝑙</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.球的体积</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𝑉</m:t>
                    </m:r>
                  </m:oMath>
                </a14:m>
                <a:r>
                  <a:rPr lang="en-US" altLang="zh-CN" sz="1800" b="0" i="0" dirty="0">
                    <a:solidFill>
                      <a:srgbClr val="244061"/>
                    </a:solidFill>
                    <a:latin typeface="Times New Roman" pitchFamily="34" charset="0"/>
                    <a:ea typeface="微软雅黑" pitchFamily="34" charset="-122"/>
                    <a:cs typeface="Times New Roman" pitchFamily="34" charset="-120"/>
                  </a:rPr>
                  <a:t>与表面积</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solidFill>
                    <a:srgbClr val="000000"/>
                  </a:solidFill>
                </a:endParaRPr>
              </a:p>
              <a:p>
                <a:pPr latinLnBrk="1">
                  <a:lnSpc>
                    <a:spcPts val="3100"/>
                  </a:lnSpc>
                  <a:tabLst>
                    <a:tab pos="5662930" algn="l"/>
                  </a:tabLst>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.一个人的身高</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h</m:t>
                    </m:r>
                  </m:oMath>
                </a14:m>
                <a:r>
                  <a:rPr lang="en-US" altLang="zh-CN" sz="1800" b="0" i="0" dirty="0">
                    <a:solidFill>
                      <a:srgbClr val="244061"/>
                    </a:solidFill>
                    <a:latin typeface="Times New Roman" pitchFamily="34" charset="0"/>
                    <a:ea typeface="微软雅黑" pitchFamily="34" charset="-122"/>
                    <a:cs typeface="Times New Roman" pitchFamily="34" charset="-120"/>
                  </a:rPr>
                  <a:t>与学习成绩</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oMath>
                </a14:m>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.平均学习时间</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𝑡</m:t>
                    </m:r>
                  </m:oMath>
                </a14:m>
                <a:r>
                  <a:rPr lang="en-US" altLang="zh-CN" sz="1800" b="0" i="0" dirty="0">
                    <a:solidFill>
                      <a:srgbClr val="244061"/>
                    </a:solidFill>
                    <a:latin typeface="Times New Roman" pitchFamily="34" charset="0"/>
                    <a:ea typeface="微软雅黑" pitchFamily="34" charset="-122"/>
                    <a:cs typeface="Times New Roman" pitchFamily="34" charset="-120"/>
                  </a:rPr>
                  <a:t>与学习成绩</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𝑓</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5" name="QC_5_BD.1_2#36d6a1af5.choices?vaa=1&amp;vcp=1&amp;vop=1&amp;pid=8b8030736&amp;color=36,64,97&amp;vtp=1&amp;bbb=1"/>
              <p:cNvSpPr>
                <a:spLocks noRot="1" noChangeAspect="1" noMove="1" noResize="1" noEditPoints="1" noAdjustHandles="1" noChangeArrowheads="1" noChangeShapeType="1" noTextEdit="1"/>
              </p:cNvSpPr>
              <p:nvPr/>
            </p:nvSpPr>
            <p:spPr>
              <a:xfrm>
                <a:off x="539496" y="1566886"/>
                <a:ext cx="11109960" cy="765810"/>
              </a:xfrm>
              <a:prstGeom prst="rect">
                <a:avLst/>
              </a:prstGeom>
              <a:blipFill>
                <a:blip r:embed="rId3"/>
                <a:stretch>
                  <a:fillRect l="-1317" b="-19048"/>
                </a:stretch>
              </a:blipFill>
              <a:ln/>
            </p:spPr>
            <p:txBody>
              <a:bodyPr/>
              <a:lstStyle/>
              <a:p>
                <a:r>
                  <a:rPr lang="zh-CN" altLang="en-US">
                    <a:noFill/>
                  </a:rPr>
                  <a:t> </a:t>
                </a:r>
              </a:p>
            </p:txBody>
          </p:sp>
        </mc:Fallback>
      </mc:AlternateContent>
      <p:sp>
        <p:nvSpPr>
          <p:cNvPr id="6" name="QC_5_AS.2_1#36d6a1af5?vaa=1&amp;vcp=1&amp;vop=1&amp;pid=8b8030736&amp;color=36,64,97&amp;vtp=1&amp;bbb=1&amp;hb=1"/>
          <p:cNvSpPr/>
          <p:nvPr/>
        </p:nvSpPr>
        <p:spPr>
          <a:xfrm>
            <a:off x="539496" y="2335871"/>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选项A，B中两个变量间是函数关系；选项C中两个变量之间没有什么关系；</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选</a:t>
            </a:r>
            <a:r>
              <a:rPr lang="en-US" altLang="zh-CN" sz="1800" b="0" i="0">
                <a:solidFill>
                  <a:srgbClr val="003760"/>
                </a:solidFill>
                <a:latin typeface="Times New Roman" pitchFamily="34" charset="0"/>
                <a:ea typeface="微软雅黑" pitchFamily="34" charset="-122"/>
                <a:cs typeface="Times New Roman" pitchFamily="34" charset="-120"/>
              </a:rPr>
              <a:t>项</a:t>
            </a:r>
            <a:r>
              <a:rPr lang="en-US" altLang="zh-CN" sz="1800" b="0" i="0" dirty="0">
                <a:solidFill>
                  <a:srgbClr val="003760"/>
                </a:solidFill>
                <a:latin typeface="Times New Roman" pitchFamily="34" charset="0"/>
                <a:ea typeface="微软雅黑" pitchFamily="34" charset="-122"/>
                <a:cs typeface="Times New Roman" pitchFamily="34" charset="-120"/>
              </a:rPr>
              <a:t>D中，学习成绩与平均学习时间有关，但不仅与时间有关，还与其他变量有关，如学习时的专注性</a:t>
            </a:r>
            <a:r>
              <a:rPr lang="en-US" altLang="zh-CN" sz="1800" b="0" i="0">
                <a:solidFill>
                  <a:srgbClr val="003760"/>
                </a:solidFill>
                <a:latin typeface="Times New Roman" pitchFamily="34" charset="0"/>
                <a:ea typeface="微软雅黑" pitchFamily="34" charset="-122"/>
                <a:cs typeface="Times New Roman" pitchFamily="34" charset="-120"/>
              </a:rPr>
              <a:t>，个人</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的学习习惯等</a:t>
            </a:r>
            <a:r>
              <a:rPr lang="en-US" altLang="zh-CN" b="0" i="0" dirty="0">
                <a:solidFill>
                  <a:srgbClr val="003760"/>
                </a:solidFill>
                <a:latin typeface="Times New Roman" pitchFamily="34" charset="0"/>
                <a:ea typeface="微软雅黑" pitchFamily="34" charset="-122"/>
                <a:cs typeface="Times New Roman" pitchFamily="34" charset="-120"/>
              </a:rPr>
              <a:t>，因此D中两个变量是相关关系．故选D．</a:t>
            </a:r>
            <a:endParaRPr lang="en-US" altLang="zh-CN"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4">
                                            <p:bg/>
                                          </p:spTgt>
                                        </p:tgtEl>
                                        <p:attrNameLst>
                                          <p:attrName>style.visibility</p:attrName>
                                        </p:attrNameLst>
                                      </p:cBhvr>
                                      <p:to>
                                        <p:strVal val="visible"/>
                                      </p:to>
                                    </p:set>
                                    <p:animEffect transition="in" filter="fade">
                                      <p:cBhvr>
                                        <p:cTn id="29" dur="500"/>
                                        <p:tgtEl>
                                          <p:spTgt spid="4">
                                            <p:bg/>
                                          </p:spTgt>
                                        </p:tgtEl>
                                      </p:cBhvr>
                                    </p:animEffect>
                                    <p:anim calcmode="lin" valueType="num">
                                      <p:cBhvr>
                                        <p:cTn id="30" dur="500" fill="hold"/>
                                        <p:tgtEl>
                                          <p:spTgt spid="4">
                                            <p:bg/>
                                          </p:spTgt>
                                        </p:tgtEl>
                                        <p:attrNameLst>
                                          <p:attrName>ppt_x</p:attrName>
                                        </p:attrNameLst>
                                      </p:cBhvr>
                                      <p:tavLst>
                                        <p:tav tm="0">
                                          <p:val>
                                            <p:strVal val="#ppt_x"/>
                                          </p:val>
                                        </p:tav>
                                        <p:tav tm="100000">
                                          <p:val>
                                            <p:strVal val="#ppt_x"/>
                                          </p:val>
                                        </p:tav>
                                      </p:tavLst>
                                    </p:anim>
                                    <p:anim calcmode="lin" valueType="num">
                                      <p:cBhvr>
                                        <p:cTn id="31" dur="500" fill="hold"/>
                                        <p:tgtEl>
                                          <p:spTgt spid="4">
                                            <p:bg/>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0" end="0"/>
                                            </p:txEl>
                                          </p:spTgt>
                                        </p:tgtEl>
                                        <p:attrNameLst>
                                          <p:attrName>style.visibility</p:attrName>
                                        </p:attrNameLst>
                                      </p:cBhvr>
                                      <p:to>
                                        <p:strVal val="visible"/>
                                      </p:to>
                                    </p:set>
                                    <p:animEffect transition="in" filter="fade">
                                      <p:cBhvr>
                                        <p:cTn id="34" dur="500"/>
                                        <p:tgtEl>
                                          <p:spTgt spid="4">
                                            <p:txEl>
                                              <p:pRg st="0" end="0"/>
                                            </p:txEl>
                                          </p:spTgt>
                                        </p:tgtEl>
                                      </p:cBhvr>
                                    </p:animEffect>
                                    <p:anim calcmode="lin" valueType="num">
                                      <p:cBhvr>
                                        <p:cTn id="3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_1#7a351c401?vaa=1&amp;vcp=1&amp;vop=1&amp;pid=8b8030736&amp;color=36,64,97&amp;vtp=1&amp;bt=1&amp;bbb=1&amp;hb=1"/>
              <p:cNvSpPr/>
              <p:nvPr/>
            </p:nvSpPr>
            <p:spPr>
              <a:xfrm>
                <a:off x="539496" y="1556720"/>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2.〈要点1〉</a:t>
                </a:r>
                <a:r>
                  <a:rPr lang="en-US" altLang="zh-CN" sz="1800" b="0" i="0" dirty="0">
                    <a:solidFill>
                      <a:srgbClr val="244061"/>
                    </a:solidFill>
                    <a:latin typeface="仿宋" pitchFamily="34" charset="0"/>
                    <a:ea typeface="仿宋" pitchFamily="34" charset="-122"/>
                    <a:cs typeface="仿宋" pitchFamily="34" charset="-120"/>
                  </a:rPr>
                  <a:t>[重庆部分学校2025高二联考]</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下图是根据两个分类变量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𝑥</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的取值绘制成的散点图</a:t>
                </a:r>
                <a:r>
                  <a:rPr lang="en-US" altLang="zh-CN" sz="1800" b="0" i="0">
                    <a:solidFill>
                      <a:srgbClr val="244061"/>
                    </a:solidFill>
                    <a:latin typeface="Times New Roman" pitchFamily="34" charset="0"/>
                    <a:ea typeface="微软雅黑" pitchFamily="34" charset="-122"/>
                    <a:cs typeface="Times New Roman" pitchFamily="34" charset="-120"/>
                  </a:rPr>
                  <a:t>，则图中变量</a:t>
                </a:r>
              </a:p>
              <a:p>
                <a:pPr latinLnBrk="1">
                  <a:lnSpc>
                    <a:spcPts val="3100"/>
                  </a:lnSpc>
                </a:pP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𝑥</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具有负相关关系的是(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p:sp>
            <p:nvSpPr>
              <p:cNvPr id="2" name="QC_5_BD.5_1#7a351c401?vaa=1&amp;vcp=1&amp;vop=1&amp;pid=8b8030736&amp;color=36,64,97&amp;vtp=1&amp;bt=1&amp;bbb=1&amp;hb=1"/>
              <p:cNvSpPr>
                <a:spLocks noRot="1" noChangeAspect="1" noMove="1" noResize="1" noEditPoints="1" noAdjustHandles="1" noChangeArrowheads="1" noChangeShapeType="1" noTextEdit="1"/>
              </p:cNvSpPr>
              <p:nvPr/>
            </p:nvSpPr>
            <p:spPr>
              <a:xfrm>
                <a:off x="539496" y="1556720"/>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3" name="QC_5_AN.7_1#7a351c401.bracket?vaa=1&amp;vcp=1&amp;vop=1&amp;pid=8b8030736&amp;color=36,64,97&amp;vpa=2&amp;vtp=1"/>
          <p:cNvSpPr/>
          <p:nvPr/>
        </p:nvSpPr>
        <p:spPr>
          <a:xfrm>
            <a:off x="3249105" y="2057227"/>
            <a:ext cx="354013"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2000" dirty="0">
              <a:solidFill>
                <a:srgbClr val="6565FF"/>
              </a:solidFill>
            </a:endParaRPr>
          </a:p>
        </p:txBody>
      </p:sp>
      <p:sp>
        <p:nvSpPr>
          <p:cNvPr id="4" name="QC_5_BD.5_2#7a351c401.choices?vaa=1&amp;vcp=1&amp;vop=1&amp;pid=8b8030736&amp;color=36,64,97&amp;vtp=1&amp;bbb=1"/>
          <p:cNvSpPr/>
          <p:nvPr/>
        </p:nvSpPr>
        <p:spPr>
          <a:xfrm>
            <a:off x="539496" y="2467564"/>
            <a:ext cx="11109960" cy="1397508"/>
          </a:xfrm>
          <a:prstGeom prst="rect">
            <a:avLst/>
          </a:prstGeom>
          <a:noFill/>
          <a:ln/>
        </p:spPr>
        <p:txBody>
          <a:bodyPr wrap="none" lIns="0" tIns="0" rIns="0" bIns="0" rtlCol="0" anchor="t"/>
          <a:lstStyle/>
          <a:p>
            <a:pPr latinLnBrk="1">
              <a:lnSpc>
                <a:spcPts val="12500"/>
              </a:lnSpc>
              <a:tabLst>
                <a:tab pos="2844165" algn="l"/>
                <a:tab pos="5662930" algn="l"/>
                <a:tab pos="8481695" algn="l"/>
              </a:tabLst>
            </a:pPr>
            <a:r>
              <a:rPr lang="en-US" altLang="zh-CN" sz="1800" b="0" i="0">
                <a:solidFill>
                  <a:srgbClr val="244061"/>
                </a:solidFill>
                <a:latin typeface="Times New Roman" pitchFamily="34" charset="0"/>
                <a:ea typeface="微软雅黑" pitchFamily="34" charset="-122"/>
                <a:cs typeface="Times New Roman" pitchFamily="34" charset="-120"/>
              </a:rPr>
              <a:t>A.</a:t>
            </a:r>
            <a:r>
              <a:rPr lang="en-US" altLang="zh-CN" sz="6950"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b="0" i="0" kern="0" spc="-99900">
                <a:solidFill>
                  <a:srgbClr val="FFFFFF"/>
                </a:solidFill>
                <a:latin typeface="Times New Roman" pitchFamily="34" charset="0"/>
                <a:ea typeface="微软雅黑" pitchFamily="34" charset="-122"/>
                <a:cs typeface="Times New Roman" pitchFamily="34" charset="-120"/>
              </a:rPr>
              <a:t> </a:t>
            </a: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endParaRPr lang="en-US" altLang="zh-CN" sz="900" dirty="0">
              <a:latin typeface="SimSun" panose="02010600030101010101" pitchFamily="2" charset="-122"/>
            </a:endParaRPr>
          </a:p>
        </p:txBody>
      </p:sp>
      <p:pic>
        <p:nvPicPr>
          <p:cNvPr id="5" name="QC_5_BD.5_2#7a351c401.choice_image?vaa=1&amp;vcp=1&amp;vop=1&amp;pid=8b8030736&amp;color=36,64,97&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772065" y="2461278"/>
            <a:ext cx="1408176"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5_2#7a351c401.choice_image?vaa=1&amp;vcp=1&amp;vop=1&amp;pid=8b8030736&amp;color=36,64,97&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603530" y="2461278"/>
            <a:ext cx="1408176"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5_2#7a351c401.choice_image?vaa=1&amp;vcp=1&amp;vop=1&amp;pid=8b8030736&amp;color=36,64,97&amp;tib=255,255,255&amp;iip=3&amp;vtp=1"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6422295" y="2461278"/>
            <a:ext cx="1408176"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5_2#7a351c401.choice_image?vaa=1&amp;vcp=1&amp;vop=1&amp;pid=8b8030736&amp;color=36,64,97&amp;tib=255,255,255&amp;iip=4&amp;vtp=1"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9253760" y="2461278"/>
            <a:ext cx="1408176" cy="13990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C_5_AS.6_1#7a351c401?vaa=1&amp;vcp=1&amp;vop=1&amp;pid=8b8030736&amp;color=36,64,97&amp;vtp=1&amp;bbb=1"/>
          <p:cNvSpPr/>
          <p:nvPr/>
        </p:nvSpPr>
        <p:spPr>
          <a:xfrm>
            <a:off x="539496" y="3876311"/>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A中的散点无规律可言，看不出两个变量有什么相关性；</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中两个变量具有正相关关系;</a:t>
            </a:r>
            <a:endParaRPr lang="en-US" altLang="zh-CN" sz="1800" dirty="0">
              <a:solidFill>
                <a:srgbClr val="003760"/>
              </a:solidFill>
            </a:endParaRPr>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中两个变量具有负相关关系；</a:t>
            </a:r>
            <a:endParaRPr lang="en-US" altLang="zh-CN" sz="1800" dirty="0">
              <a:solidFill>
                <a:srgbClr val="003760"/>
              </a:solidFill>
            </a:endParaRP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中两个变量具有相关性，但既不是正相关，也不是负相关.故选C．</a:t>
            </a:r>
            <a:endParaRPr lang="en-US" altLang="zh-CN" sz="1800" dirty="0">
              <a:solidFill>
                <a:srgbClr val="00376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Effect transition="in" filter="fade">
                                      <p:cBhvr>
                                        <p:cTn id="7" dur="500"/>
                                        <p:tgtEl>
                                          <p:spTgt spid="9">
                                            <p:bg/>
                                          </p:spTgt>
                                        </p:tgtEl>
                                      </p:cBhvr>
                                    </p:animEffect>
                                    <p:anim calcmode="lin" valueType="num">
                                      <p:cBhvr>
                                        <p:cTn id="8" dur="500" fill="hold"/>
                                        <p:tgtEl>
                                          <p:spTgt spid="9">
                                            <p:bg/>
                                          </p:spTgt>
                                        </p:tgtEl>
                                        <p:attrNameLst>
                                          <p:attrName>ppt_x</p:attrName>
                                        </p:attrNameLst>
                                      </p:cBhvr>
                                      <p:tavLst>
                                        <p:tav tm="0">
                                          <p:val>
                                            <p:strVal val="#ppt_x"/>
                                          </p:val>
                                        </p:tav>
                                        <p:tav tm="100000">
                                          <p:val>
                                            <p:strVal val="#ppt_x"/>
                                          </p:val>
                                        </p:tav>
                                      </p:tavLst>
                                    </p:anim>
                                    <p:anim calcmode="lin" valueType="num">
                                      <p:cBhvr>
                                        <p:cTn id="9" dur="500" fill="hold"/>
                                        <p:tgtEl>
                                          <p:spTgt spid="9">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500"/>
                                        <p:tgtEl>
                                          <p:spTgt spid="9">
                                            <p:txEl>
                                              <p:pRg st="0" end="0"/>
                                            </p:txEl>
                                          </p:spTgt>
                                        </p:tgtEl>
                                      </p:cBhvr>
                                    </p:animEffect>
                                    <p:anim calcmode="lin" valueType="num">
                                      <p:cBhvr>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xEl>
                                              <p:pRg st="1" end="1"/>
                                            </p:txEl>
                                          </p:spTgt>
                                        </p:tgtEl>
                                        <p:attrNameLst>
                                          <p:attrName>style.visibility</p:attrName>
                                        </p:attrNameLst>
                                      </p:cBhvr>
                                      <p:to>
                                        <p:strVal val="visible"/>
                                      </p:to>
                                    </p:set>
                                    <p:animEffect transition="in" filter="fade">
                                      <p:cBhvr>
                                        <p:cTn id="17" dur="500"/>
                                        <p:tgtEl>
                                          <p:spTgt spid="9">
                                            <p:txEl>
                                              <p:pRg st="1" end="1"/>
                                            </p:txEl>
                                          </p:spTgt>
                                        </p:tgtEl>
                                      </p:cBhvr>
                                    </p:animEffect>
                                    <p:anim calcmode="lin" valueType="num">
                                      <p:cBhvr>
                                        <p:cTn id="18"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xEl>
                                              <p:pRg st="2" end="2"/>
                                            </p:txEl>
                                          </p:spTgt>
                                        </p:tgtEl>
                                        <p:attrNameLst>
                                          <p:attrName>style.visibility</p:attrName>
                                        </p:attrNameLst>
                                      </p:cBhvr>
                                      <p:to>
                                        <p:strVal val="visible"/>
                                      </p:to>
                                    </p:set>
                                    <p:animEffect transition="in" filter="fade">
                                      <p:cBhvr>
                                        <p:cTn id="22" dur="500"/>
                                        <p:tgtEl>
                                          <p:spTgt spid="9">
                                            <p:txEl>
                                              <p:pRg st="2" end="2"/>
                                            </p:txEl>
                                          </p:spTgt>
                                        </p:tgtEl>
                                      </p:cBhvr>
                                    </p:animEffect>
                                    <p:anim calcmode="lin" valueType="num">
                                      <p:cBhvr>
                                        <p:cTn id="23"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Effect transition="in" filter="fade">
                                      <p:cBhvr>
                                        <p:cTn id="27" dur="500"/>
                                        <p:tgtEl>
                                          <p:spTgt spid="9">
                                            <p:txEl>
                                              <p:pRg st="3" end="3"/>
                                            </p:txEl>
                                          </p:spTgt>
                                        </p:tgtEl>
                                      </p:cBhvr>
                                    </p:animEffect>
                                    <p:anim calcmode="lin" valueType="num">
                                      <p:cBhvr>
                                        <p:cTn id="28"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bg/>
                                          </p:spTgt>
                                        </p:tgtEl>
                                        <p:attrNameLst>
                                          <p:attrName>style.visibility</p:attrName>
                                        </p:attrNameLst>
                                      </p:cBhvr>
                                      <p:to>
                                        <p:strVal val="visible"/>
                                      </p:to>
                                    </p:set>
                                    <p:animEffect transition="in" filter="fade">
                                      <p:cBhvr>
                                        <p:cTn id="34" dur="500"/>
                                        <p:tgtEl>
                                          <p:spTgt spid="3">
                                            <p:bg/>
                                          </p:spTgt>
                                        </p:tgtEl>
                                      </p:cBhvr>
                                    </p:animEffect>
                                    <p:anim calcmode="lin" valueType="num">
                                      <p:cBhvr>
                                        <p:cTn id="35" dur="500" fill="hold"/>
                                        <p:tgtEl>
                                          <p:spTgt spid="3">
                                            <p:bg/>
                                          </p:spTgt>
                                        </p:tgtEl>
                                        <p:attrNameLst>
                                          <p:attrName>ppt_x</p:attrName>
                                        </p:attrNameLst>
                                      </p:cBhvr>
                                      <p:tavLst>
                                        <p:tav tm="0">
                                          <p:val>
                                            <p:strVal val="#ppt_x"/>
                                          </p:val>
                                        </p:tav>
                                        <p:tav tm="100000">
                                          <p:val>
                                            <p:strVal val="#ppt_x"/>
                                          </p:val>
                                        </p:tav>
                                      </p:tavLst>
                                    </p:anim>
                                    <p:anim calcmode="lin" valueType="num">
                                      <p:cBhvr>
                                        <p:cTn id="36" dur="500" fill="hold"/>
                                        <p:tgtEl>
                                          <p:spTgt spid="3">
                                            <p:bg/>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animEffect transition="in" filter="fade">
                                      <p:cBhvr>
                                        <p:cTn id="39" dur="500"/>
                                        <p:tgtEl>
                                          <p:spTgt spid="3">
                                            <p:txEl>
                                              <p:pRg st="0" end="0"/>
                                            </p:txEl>
                                          </p:spTgt>
                                        </p:tgtEl>
                                      </p:cBhvr>
                                    </p:animEffect>
                                    <p:anim calcmode="lin" valueType="num">
                                      <p:cBhvr>
                                        <p:cTn id="4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_1#2365b85fd?vcp=1&amp;vop=1&amp;pid=8b8030736&amp;color=36,64,97&amp;vtp=1&amp;bt=1&amp;bbb=1"/>
              <p:cNvSpPr/>
              <p:nvPr/>
            </p:nvSpPr>
            <p:spPr>
              <a:xfrm>
                <a:off x="539496" y="960995"/>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3</a:t>
                </a:r>
                <a:r>
                  <a:rPr lang="en-US" altLang="zh-CN" sz="1800" b="1" i="0" spc="-50" dirty="0">
                    <a:solidFill>
                      <a:srgbClr val="244061"/>
                    </a:solidFill>
                    <a:latin typeface="Times New Roman" pitchFamily="34" charset="0"/>
                    <a:ea typeface="微软雅黑" pitchFamily="34" charset="-122"/>
                    <a:cs typeface="Times New Roman" pitchFamily="34" charset="-120"/>
                  </a:rPr>
                  <a:t>.〈要点1〉</a:t>
                </a:r>
                <a:r>
                  <a:rPr lang="en-US" altLang="zh-CN" sz="1800" b="0" i="0" spc="-50" dirty="0">
                    <a:solidFill>
                      <a:srgbClr val="244061"/>
                    </a:solidFill>
                    <a:latin typeface="Times New Roman" pitchFamily="34" charset="0"/>
                    <a:ea typeface="微软雅黑" pitchFamily="34" charset="-122"/>
                    <a:cs typeface="Times New Roman" pitchFamily="34" charset="-120"/>
                  </a:rPr>
                  <a:t>某连锁经营公司的5个零售店某月的销售额</a:t>
                </a:r>
                <a14:m>
                  <m:oMath xmlns:m="http://schemas.openxmlformats.org/officeDocument/2006/math">
                    <m:r>
                      <a:rPr lang="en-US" altLang="zh-CN" sz="1800" b="0" i="0" spc="-50">
                        <a:solidFill>
                          <a:srgbClr val="244061"/>
                        </a:solidFill>
                        <a:latin typeface="Cambria Math" pitchFamily="34" charset="0"/>
                        <a:ea typeface="Cambria Math" pitchFamily="34" charset="-122"/>
                        <a:cs typeface="Cambria Math" pitchFamily="34" charset="-120"/>
                      </a:rPr>
                      <m:t>𝑥</m:t>
                    </m:r>
                  </m:oMath>
                </a14:m>
                <a:r>
                  <a:rPr lang="en-US" altLang="zh-CN" sz="1800" b="0" i="0" spc="-50" dirty="0">
                    <a:solidFill>
                      <a:srgbClr val="244061"/>
                    </a:solidFill>
                    <a:latin typeface="Times New Roman" pitchFamily="34" charset="0"/>
                    <a:ea typeface="微软雅黑" pitchFamily="34" charset="-122"/>
                    <a:cs typeface="Times New Roman" pitchFamily="34" charset="-120"/>
                  </a:rPr>
                  <a:t>（单位：千万元）和利润额</a:t>
                </a:r>
                <a14:m>
                  <m:oMath xmlns:m="http://schemas.openxmlformats.org/officeDocument/2006/math">
                    <m:r>
                      <a:rPr lang="en-US" altLang="zh-CN" sz="1800" b="0" i="0" spc="-5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spc="-50" dirty="0">
                    <a:solidFill>
                      <a:srgbClr val="244061"/>
                    </a:solidFill>
                    <a:latin typeface="Times New Roman" pitchFamily="34" charset="0"/>
                    <a:ea typeface="微软雅黑" pitchFamily="34" charset="-122"/>
                    <a:cs typeface="Times New Roman" pitchFamily="34" charset="-120"/>
                  </a:rPr>
                  <a:t>（单位：百万元）资料如表：</a:t>
                </a:r>
                <a:endParaRPr lang="en-US" altLang="zh-CN" sz="1800" spc="-50" dirty="0"/>
              </a:p>
            </p:txBody>
          </p:sp>
        </mc:Choice>
        <mc:Fallback>
          <p:sp>
            <p:nvSpPr>
              <p:cNvPr id="2" name="QO_5_BD.9_1#2365b85fd?vcp=1&amp;vop=1&amp;pid=8b8030736&amp;color=36,64,97&amp;vtp=1&amp;bt=1&amp;bbb=1"/>
              <p:cNvSpPr>
                <a:spLocks noRot="1" noChangeAspect="1" noMove="1" noResize="1" noEditPoints="1" noAdjustHandles="1" noChangeArrowheads="1" noChangeShapeType="1" noTextEdit="1"/>
              </p:cNvSpPr>
              <p:nvPr/>
            </p:nvSpPr>
            <p:spPr>
              <a:xfrm>
                <a:off x="539496" y="960995"/>
                <a:ext cx="11109960" cy="363665"/>
              </a:xfrm>
              <a:prstGeom prst="rect">
                <a:avLst/>
              </a:prstGeom>
              <a:blipFill>
                <a:blip r:embed="rId3"/>
                <a:stretch>
                  <a:fillRect l="-1317" r="-1153"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8" name="QO_5_BD.9_2#2365b85fd?colgroup=23,4,4,4,4,4&amp;vcp=1&amp;vop=1&amp;pid=8b8030736&amp;color=36,64,97&amp;vtp=1&amp;bbb=1"/>
              <p:cNvGraphicFramePr>
                <a:graphicFrameLocks noGrp="1"/>
              </p:cNvGraphicFramePr>
              <p:nvPr>
                <p:extLst>
                  <p:ext uri="{D42A27DB-BD31-4B8C-83A1-F6EECF244321}">
                    <p14:modId xmlns:p14="http://schemas.microsoft.com/office/powerpoint/2010/main" val="4201948807"/>
                  </p:ext>
                </p:extLst>
              </p:nvPr>
            </p:nvGraphicFramePr>
            <p:xfrm>
              <a:off x="539496" y="1461629"/>
              <a:ext cx="11055096" cy="1165416"/>
            </p:xfrm>
            <a:graphic>
              <a:graphicData uri="http://schemas.openxmlformats.org/drawingml/2006/table">
                <a:tbl>
                  <a:tblPr/>
                  <a:tblGrid>
                    <a:gridCol w="5568696">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1097280">
                      <a:extLst>
                        <a:ext uri="{9D8B030D-6E8A-4147-A177-3AD203B41FA5}">
                          <a16:colId xmlns:a16="http://schemas.microsoft.com/office/drawing/2014/main" val="20002"/>
                        </a:ext>
                      </a:extLst>
                    </a:gridCol>
                    <a:gridCol w="1097280">
                      <a:extLst>
                        <a:ext uri="{9D8B030D-6E8A-4147-A177-3AD203B41FA5}">
                          <a16:colId xmlns:a16="http://schemas.microsoft.com/office/drawing/2014/main" val="20003"/>
                        </a:ext>
                      </a:extLst>
                    </a:gridCol>
                    <a:gridCol w="1097280">
                      <a:extLst>
                        <a:ext uri="{9D8B030D-6E8A-4147-A177-3AD203B41FA5}">
                          <a16:colId xmlns:a16="http://schemas.microsoft.com/office/drawing/2014/main" val="20004"/>
                        </a:ext>
                      </a:extLst>
                    </a:gridCol>
                    <a:gridCol w="1097280">
                      <a:extLst>
                        <a:ext uri="{9D8B030D-6E8A-4147-A177-3AD203B41FA5}">
                          <a16:colId xmlns:a16="http://schemas.microsoft.com/office/drawing/2014/main" val="20005"/>
                        </a:ext>
                      </a:extLst>
                    </a:gridCol>
                  </a:tblGrid>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零售店名称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销售额</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千万元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001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利润额</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百万元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8" name="QO_5_BD.9_2#2365b85fd?colgroup=23,4,4,4,4,4&amp;vcp=1&amp;vop=1&amp;pid=8b8030736&amp;color=36,64,97&amp;vtp=1&amp;bbb=1"/>
              <p:cNvGraphicFramePr>
                <a:graphicFrameLocks noGrp="1"/>
              </p:cNvGraphicFramePr>
              <p:nvPr>
                <p:extLst>
                  <p:ext uri="{D42A27DB-BD31-4B8C-83A1-F6EECF244321}">
                    <p14:modId xmlns:p14="http://schemas.microsoft.com/office/powerpoint/2010/main" val="4201948807"/>
                  </p:ext>
                </p:extLst>
              </p:nvPr>
            </p:nvGraphicFramePr>
            <p:xfrm>
              <a:off x="539496" y="1461629"/>
              <a:ext cx="11055096" cy="1165416"/>
            </p:xfrm>
            <a:graphic>
              <a:graphicData uri="http://schemas.openxmlformats.org/drawingml/2006/table">
                <a:tbl>
                  <a:tblPr/>
                  <a:tblGrid>
                    <a:gridCol w="5568696">
                      <a:extLst>
                        <a:ext uri="{9D8B030D-6E8A-4147-A177-3AD203B41FA5}">
                          <a16:colId xmlns:a16="http://schemas.microsoft.com/office/drawing/2014/main" val="20000"/>
                        </a:ext>
                      </a:extLst>
                    </a:gridCol>
                    <a:gridCol w="1097280">
                      <a:extLst>
                        <a:ext uri="{9D8B030D-6E8A-4147-A177-3AD203B41FA5}">
                          <a16:colId xmlns:a16="http://schemas.microsoft.com/office/drawing/2014/main" val="20001"/>
                        </a:ext>
                      </a:extLst>
                    </a:gridCol>
                    <a:gridCol w="1097280">
                      <a:extLst>
                        <a:ext uri="{9D8B030D-6E8A-4147-A177-3AD203B41FA5}">
                          <a16:colId xmlns:a16="http://schemas.microsoft.com/office/drawing/2014/main" val="20002"/>
                        </a:ext>
                      </a:extLst>
                    </a:gridCol>
                    <a:gridCol w="1097280">
                      <a:extLst>
                        <a:ext uri="{9D8B030D-6E8A-4147-A177-3AD203B41FA5}">
                          <a16:colId xmlns:a16="http://schemas.microsoft.com/office/drawing/2014/main" val="20003"/>
                        </a:ext>
                      </a:extLst>
                    </a:gridCol>
                    <a:gridCol w="1097280">
                      <a:extLst>
                        <a:ext uri="{9D8B030D-6E8A-4147-A177-3AD203B41FA5}">
                          <a16:colId xmlns:a16="http://schemas.microsoft.com/office/drawing/2014/main" val="20004"/>
                        </a:ext>
                      </a:extLst>
                    </a:gridCol>
                    <a:gridCol w="1097280">
                      <a:extLst>
                        <a:ext uri="{9D8B030D-6E8A-4147-A177-3AD203B41FA5}">
                          <a16:colId xmlns:a16="http://schemas.microsoft.com/office/drawing/2014/main" val="20005"/>
                        </a:ext>
                      </a:extLst>
                    </a:gridCol>
                  </a:tblGrid>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零售店名称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08333" t="-1587" r="-401111" b="-23174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608333" t="-1587" r="-301111" b="-23174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708333" t="-1587" r="-201111" b="-23174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808333" t="-1587" r="-101111" b="-23174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08333" t="-1587" r="-1111" b="-231746"/>
                          </a:stretch>
                        </a:blipFill>
                      </a:tcPr>
                    </a:tc>
                    <a:extLst>
                      <a:ext uri="{0D108BD9-81ED-4DB2-BD59-A6C34878D82A}">
                        <a16:rowId xmlns:a16="http://schemas.microsoft.com/office/drawing/2014/main" val="10000"/>
                      </a:ext>
                    </a:extLst>
                  </a:tr>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9" t="-98462" r="-98687" b="-124615"/>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9" t="-201563" r="-98687" b="-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
        <p:nvSpPr>
          <p:cNvPr id="4" name="QO_5_BD.9_3#2365b85fd?vcp=1&amp;vop=1&amp;pid=8b8030736&amp;color=36,64,97&amp;vtp=1&amp;bbb=1"/>
          <p:cNvSpPr/>
          <p:nvPr/>
        </p:nvSpPr>
        <p:spPr>
          <a:xfrm>
            <a:off x="539496" y="2757029"/>
            <a:ext cx="11109960" cy="36385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画出销售额和利润额的散点图，并判断这两个变量具有什么样的线性相关关系．</a:t>
            </a:r>
            <a:endParaRPr lang="en-US" altLang="zh-CN" sz="1800" dirty="0"/>
          </a:p>
        </p:txBody>
      </p:sp>
      <p:sp>
        <p:nvSpPr>
          <p:cNvPr id="5" name="QO_5_AN.10_1#2365b85fd?vcp=1&amp;vop=1&amp;pid=8b8030736&amp;color=36,64,97&amp;vtp=1&amp;bbb=1"/>
          <p:cNvSpPr/>
          <p:nvPr/>
        </p:nvSpPr>
        <p:spPr>
          <a:xfrm>
            <a:off x="539496" y="316349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【解】根据该连锁经营公司的5个零售店某月的销售额和利润额资料画出散点图如图所示．</a:t>
            </a:r>
            <a:endParaRPr lang="en-US" altLang="zh-CN" sz="1800" dirty="0"/>
          </a:p>
        </p:txBody>
      </p:sp>
      <p:pic>
        <p:nvPicPr>
          <p:cNvPr id="6" name="QO_5_AN.10_2#2365b85fd?vcp=1&amp;vop=1&amp;pid=8b8030736&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001768" y="3663810"/>
            <a:ext cx="2176272" cy="1938528"/>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QO_5_AN.10_3#2365b85fd?vcp=1&amp;vop=1&amp;pid=8b8030736&amp;color=36,64,97&amp;vtp=1&amp;bbb=1"/>
          <p:cNvSpPr/>
          <p:nvPr/>
        </p:nvSpPr>
        <p:spPr>
          <a:xfrm>
            <a:off x="539496" y="5733910"/>
            <a:ext cx="11109960" cy="36385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从图中可以看出，这两个变量具有线性相关关系，且是正相关．</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anim calcmode="lin" valueType="num">
                                      <p:cBhvr>
                                        <p:cTn id="18" dur="500" fill="hold"/>
                                        <p:tgtEl>
                                          <p:spTgt spid="6"/>
                                        </p:tgtEl>
                                        <p:attrNameLst>
                                          <p:attrName>ppt_x</p:attrName>
                                        </p:attrNameLst>
                                      </p:cBhvr>
                                      <p:tavLst>
                                        <p:tav tm="0">
                                          <p:val>
                                            <p:strVal val="#ppt_x"/>
                                          </p:val>
                                        </p:tav>
                                        <p:tav tm="100000">
                                          <p:val>
                                            <p:strVal val="#ppt_x"/>
                                          </p:val>
                                        </p:tav>
                                      </p:tavLst>
                                    </p:anim>
                                    <p:anim calcmode="lin" valueType="num">
                                      <p:cBhvr>
                                        <p:cTn id="19" dur="5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anim calcmode="lin" valueType="num">
                                      <p:cBhvr>
                                        <p:cTn id="23" dur="500" fill="hold"/>
                                        <p:tgtEl>
                                          <p:spTgt spid="7">
                                            <p:bg/>
                                          </p:spTgt>
                                        </p:tgtEl>
                                        <p:attrNameLst>
                                          <p:attrName>ppt_x</p:attrName>
                                        </p:attrNameLst>
                                      </p:cBhvr>
                                      <p:tavLst>
                                        <p:tav tm="0">
                                          <p:val>
                                            <p:strVal val="#ppt_x"/>
                                          </p:val>
                                        </p:tav>
                                        <p:tav tm="100000">
                                          <p:val>
                                            <p:strVal val="#ppt_x"/>
                                          </p:val>
                                        </p:tav>
                                      </p:tavLst>
                                    </p:anim>
                                    <p:anim calcmode="lin" valueType="num">
                                      <p:cBhvr>
                                        <p:cTn id="24" dur="500" fill="hold"/>
                                        <p:tgtEl>
                                          <p:spTgt spid="7">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anim calcmode="lin" valueType="num">
                                      <p:cBhvr>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C_4_BD#f4fc0db57?vcp=1&amp;pid=6aad1a63c&amp;color=61,88,159&amp;vtp=1&amp;bt=1&amp;bbb=1"/>
          <p:cNvSpPr/>
          <p:nvPr/>
        </p:nvSpPr>
        <p:spPr>
          <a:xfrm>
            <a:off x="539496" y="828000"/>
            <a:ext cx="11109960" cy="365760"/>
          </a:xfrm>
          <a:prstGeom prst="rect">
            <a:avLst/>
          </a:prstGeom>
          <a:noFill/>
          <a:ln/>
        </p:spPr>
        <p:txBody>
          <a:bodyPr wrap="none" lIns="0" tIns="0" rIns="0" bIns="0" rtlCol="0" anchor="ctr"/>
          <a:lstStyle/>
          <a:p>
            <a:pPr algn="ctr" latinLnBrk="1">
              <a:lnSpc>
                <a:spcPts val="3000"/>
              </a:lnSpc>
            </a:pPr>
            <a:r>
              <a:rPr lang="en-US" altLang="zh-CN" sz="2400" b="1" i="0" dirty="0">
                <a:solidFill>
                  <a:srgbClr val="3D589F"/>
                </a:solidFill>
                <a:latin typeface="Times New Roman" pitchFamily="34" charset="0"/>
                <a:ea typeface="微软雅黑" pitchFamily="34" charset="-122"/>
                <a:cs typeface="Times New Roman" pitchFamily="34" charset="-120"/>
              </a:rPr>
              <a:t>B组·应考能力</a:t>
            </a:r>
            <a:endParaRPr lang="en-US" altLang="zh-CN" sz="2400" dirty="0">
              <a:solidFill>
                <a:srgbClr val="3D589F"/>
              </a:solidFill>
            </a:endParaRPr>
          </a:p>
        </p:txBody>
      </p:sp>
      <mc:AlternateContent xmlns:mc="http://schemas.openxmlformats.org/markup-compatibility/2006">
        <mc:Choice xmlns:a14="http://schemas.microsoft.com/office/drawing/2010/main" Requires="a14">
          <p:sp>
            <p:nvSpPr>
              <p:cNvPr id="3" name="QC_5_BD.11_1#ee1a1da10?vaa=1&amp;vcp=1&amp;vop=1&amp;pid=f4fc0db57&amp;color=36,64,97&amp;vtp=1&amp;bbb=1&amp;hb=1"/>
              <p:cNvSpPr/>
              <p:nvPr/>
            </p:nvSpPr>
            <p:spPr>
              <a:xfrm>
                <a:off x="539496" y="1202396"/>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4.〈要点2〉</a:t>
                </a:r>
                <a:r>
                  <a:rPr lang="en-US" altLang="zh-CN" sz="1800" b="0" i="0" dirty="0">
                    <a:solidFill>
                      <a:srgbClr val="244061"/>
                    </a:solidFill>
                    <a:latin typeface="仿宋" pitchFamily="34" charset="0"/>
                    <a:ea typeface="仿宋" pitchFamily="34" charset="-122"/>
                    <a:cs typeface="仿宋" pitchFamily="34" charset="-120"/>
                  </a:rPr>
                  <a:t>[河南周口2025高二期末]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已知</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𝐶</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四组成对样本数据对应的样本相关系数分别为</a:t>
                </a:r>
              </a:p>
              <a:p>
                <a:pPr latinLnBrk="1">
                  <a:lnSpc>
                    <a:spcPts val="3100"/>
                  </a:lnSpc>
                </a:pP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𝑟</m:t>
                        </m:r>
                      </m:e>
                      <m:sub>
                        <m:r>
                          <a:rPr lang="en-US" altLang="zh-CN" b="0" i="0">
                            <a:solidFill>
                              <a:srgbClr val="244061"/>
                            </a:solidFill>
                            <a:latin typeface="Cambria Math" pitchFamily="34" charset="0"/>
                            <a:ea typeface="Cambria Math" pitchFamily="34" charset="-122"/>
                            <a:cs typeface="Cambria Math" pitchFamily="34" charset="-120"/>
                          </a:rPr>
                          <m:t>1</m:t>
                        </m:r>
                      </m:sub>
                    </m:sSub>
                    <m:r>
                      <a:rPr lang="en-US" altLang="zh-CN" b="0" i="0" smtClean="0">
                        <a:solidFill>
                          <a:srgbClr val="244061"/>
                        </a:solidFill>
                        <a:latin typeface="Cambria Math" pitchFamily="34" charset="0"/>
                        <a:ea typeface="Cambria Math" pitchFamily="34" charset="-122"/>
                        <a:cs typeface="Cambria Math" pitchFamily="34" charset="-120"/>
                      </a:rPr>
                      <m:t>=−0.96</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𝑟</m:t>
                        </m:r>
                      </m:e>
                      <m:sub>
                        <m:r>
                          <a:rPr lang="en-US" altLang="zh-CN" b="0" i="0">
                            <a:solidFill>
                              <a:srgbClr val="244061"/>
                            </a:solidFill>
                            <a:latin typeface="Cambria Math" pitchFamily="34" charset="0"/>
                            <a:ea typeface="Cambria Math" pitchFamily="34" charset="-122"/>
                            <a:cs typeface="Cambria Math" pitchFamily="34" charset="-120"/>
                          </a:rPr>
                          <m:t>2</m:t>
                        </m:r>
                      </m:sub>
                    </m:sSub>
                    <m:r>
                      <a:rPr lang="en-US" altLang="zh-CN" b="0" i="0" smtClean="0">
                        <a:solidFill>
                          <a:srgbClr val="244061"/>
                        </a:solidFill>
                        <a:latin typeface="Cambria Math" pitchFamily="34" charset="0"/>
                        <a:ea typeface="Cambria Math" pitchFamily="34" charset="-122"/>
                        <a:cs typeface="Cambria Math" pitchFamily="34" charset="-120"/>
                      </a:rPr>
                      <m:t>=−0.49</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𝑟</m:t>
                        </m:r>
                      </m:e>
                      <m:sub>
                        <m:r>
                          <a:rPr lang="en-US" altLang="zh-CN" b="0" i="0">
                            <a:solidFill>
                              <a:srgbClr val="244061"/>
                            </a:solidFill>
                            <a:latin typeface="Cambria Math" pitchFamily="34" charset="0"/>
                            <a:ea typeface="Cambria Math" pitchFamily="34" charset="-122"/>
                            <a:cs typeface="Cambria Math" pitchFamily="34" charset="-120"/>
                          </a:rPr>
                          <m:t>3</m:t>
                        </m:r>
                      </m:sub>
                    </m:sSub>
                    <m:r>
                      <a:rPr lang="en-US" altLang="zh-CN" b="0" i="0" smtClean="0">
                        <a:solidFill>
                          <a:srgbClr val="244061"/>
                        </a:solidFill>
                        <a:latin typeface="Cambria Math" pitchFamily="34" charset="0"/>
                        <a:ea typeface="Cambria Math" pitchFamily="34" charset="-122"/>
                        <a:cs typeface="Cambria Math" pitchFamily="34" charset="-120"/>
                      </a:rPr>
                      <m:t>=0.01</m:t>
                    </m:r>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𝑟</m:t>
                        </m:r>
                      </m:e>
                      <m:sub>
                        <m:r>
                          <a:rPr lang="en-US" altLang="zh-CN" b="0" i="0">
                            <a:solidFill>
                              <a:srgbClr val="244061"/>
                            </a:solidFill>
                            <a:latin typeface="Cambria Math" pitchFamily="34" charset="0"/>
                            <a:ea typeface="Cambria Math" pitchFamily="34" charset="-122"/>
                            <a:cs typeface="Cambria Math" pitchFamily="34" charset="-120"/>
                          </a:rPr>
                          <m:t>4</m:t>
                        </m:r>
                      </m:sub>
                    </m:sSub>
                    <m:r>
                      <a:rPr lang="en-US" altLang="zh-CN" b="0" i="0" smtClean="0">
                        <a:solidFill>
                          <a:srgbClr val="244061"/>
                        </a:solidFill>
                        <a:latin typeface="Cambria Math" pitchFamily="34" charset="0"/>
                        <a:ea typeface="Cambria Math" pitchFamily="34" charset="-122"/>
                        <a:cs typeface="Cambria Math" pitchFamily="34" charset="-120"/>
                      </a:rPr>
                      <m:t>=0.95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r>
                  <a:rPr lang="en-US" altLang="zh-CN" b="0" i="0">
                    <a:solidFill>
                      <a:srgbClr val="244061"/>
                    </a:solidFill>
                    <a:latin typeface="Times New Roman" pitchFamily="34" charset="0"/>
                    <a:ea typeface="微软雅黑" pitchFamily="34" charset="-122"/>
                    <a:cs typeface="Times New Roman" pitchFamily="34" charset="-120"/>
                  </a:rPr>
                  <a:t>则线性相关程度最强的是(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p:sp>
            <p:nvSpPr>
              <p:cNvPr id="3" name="QC_5_BD.11_1#ee1a1da10?vaa=1&amp;vcp=1&amp;vop=1&amp;pid=f4fc0db57&amp;color=36,64,97&amp;vtp=1&amp;bbb=1&amp;hb=1"/>
              <p:cNvSpPr>
                <a:spLocks noRot="1" noChangeAspect="1" noMove="1" noResize="1" noEditPoints="1" noAdjustHandles="1" noChangeArrowheads="1" noChangeShapeType="1" noTextEdit="1"/>
              </p:cNvSpPr>
              <p:nvPr/>
            </p:nvSpPr>
            <p:spPr>
              <a:xfrm>
                <a:off x="539496" y="1202396"/>
                <a:ext cx="11109960" cy="770255"/>
              </a:xfrm>
              <a:prstGeom prst="rect">
                <a:avLst/>
              </a:prstGeom>
              <a:blipFill>
                <a:blip r:embed="rId3"/>
                <a:stretch>
                  <a:fillRect l="-1317" b="-18110"/>
                </a:stretch>
              </a:blipFill>
              <a:ln/>
            </p:spPr>
            <p:txBody>
              <a:bodyPr/>
              <a:lstStyle/>
              <a:p>
                <a:r>
                  <a:rPr lang="zh-CN" altLang="en-US">
                    <a:noFill/>
                  </a:rPr>
                  <a:t> </a:t>
                </a:r>
              </a:p>
            </p:txBody>
          </p:sp>
        </mc:Fallback>
      </mc:AlternateContent>
      <p:sp>
        <p:nvSpPr>
          <p:cNvPr id="4" name="QC_5_AN.13_1#ee1a1da10.bracket?vaa=1&amp;vcp=1&amp;vop=1&amp;pid=f4fc0db57&amp;color=36,64,97&amp;vpa=3&amp;vtp=1"/>
          <p:cNvSpPr/>
          <p:nvPr/>
        </p:nvSpPr>
        <p:spPr>
          <a:xfrm>
            <a:off x="8122984" y="1703411"/>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mc:Choice xmlns:a14="http://schemas.microsoft.com/office/drawing/2010/main" Requires="a14">
          <p:sp>
            <p:nvSpPr>
              <p:cNvPr id="5" name="QC_5_BD.11_2#ee1a1da10.choices?vaa=1&amp;vcp=1&amp;vop=1&amp;pid=f4fc0db57&amp;color=36,64,97&amp;vtp=1&amp;bbb=1"/>
              <p:cNvSpPr/>
              <p:nvPr/>
            </p:nvSpPr>
            <p:spPr>
              <a:xfrm>
                <a:off x="539496" y="2026054"/>
                <a:ext cx="11109960" cy="360680"/>
              </a:xfrm>
              <a:prstGeom prst="rect">
                <a:avLst/>
              </a:prstGeom>
              <a:noFill/>
              <a:ln/>
            </p:spPr>
            <p:txBody>
              <a:bodyPr wrap="none" lIns="0" tIns="0" rIns="0" bIns="0" rtlCol="0" anchor="t"/>
              <a:lstStyle/>
              <a:p>
                <a:pPr latinLnBrk="1">
                  <a:lnSpc>
                    <a:spcPts val="3200"/>
                  </a:lnSpc>
                  <a:tabLst>
                    <a:tab pos="2840990" algn="l"/>
                    <a:tab pos="5656580" algn="l"/>
                    <a:tab pos="8472170" algn="l"/>
                  </a:tabLst>
                </a:pPr>
                <a:r>
                  <a:rPr lang="en-US" altLang="zh-CN" sz="1800" b="0" i="0" dirty="0">
                    <a:solidFill>
                      <a:srgbClr val="244061"/>
                    </a:solidFill>
                    <a:latin typeface="Times New Roman" pitchFamily="34" charset="0"/>
                    <a:ea typeface="微软雅黑" pitchFamily="34" charset="-122"/>
                    <a:cs typeface="Times New Roman" pitchFamily="34" charset="-120"/>
                  </a:rPr>
                  <a:t>A.</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𝐴</m:t>
                    </m:r>
                  </m:oMath>
                </a14:m>
                <a:r>
                  <a:rPr lang="en-US" altLang="zh-CN" sz="1800" b="0" i="0">
                    <a:solidFill>
                      <a:srgbClr val="244061"/>
                    </a:solidFill>
                    <a:latin typeface="Times New Roman" pitchFamily="34" charset="0"/>
                    <a:ea typeface="微软雅黑" pitchFamily="34" charset="-122"/>
                    <a:cs typeface="Times New Roman" pitchFamily="34" charset="-120"/>
                  </a:rPr>
                  <a:t>组</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𝐵</m:t>
                    </m:r>
                  </m:oMath>
                </a14:m>
                <a:r>
                  <a:rPr lang="en-US" altLang="zh-CN" sz="1800" b="0" i="0">
                    <a:solidFill>
                      <a:srgbClr val="244061"/>
                    </a:solidFill>
                    <a:latin typeface="Times New Roman" pitchFamily="34" charset="0"/>
                    <a:ea typeface="微软雅黑" pitchFamily="34" charset="-122"/>
                    <a:cs typeface="Times New Roman" pitchFamily="34" charset="-120"/>
                  </a:rPr>
                  <a:t>组</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𝐶</m:t>
                    </m:r>
                  </m:oMath>
                </a14:m>
                <a:r>
                  <a:rPr lang="en-US" altLang="zh-CN" sz="1800" b="0" i="0">
                    <a:solidFill>
                      <a:srgbClr val="244061"/>
                    </a:solidFill>
                    <a:latin typeface="Times New Roman" pitchFamily="34" charset="0"/>
                    <a:ea typeface="微软雅黑" pitchFamily="34" charset="-122"/>
                    <a:cs typeface="Times New Roman" pitchFamily="34" charset="-120"/>
                  </a:rPr>
                  <a:t>组</a:t>
                </a:r>
                <a:r>
                  <a:rPr lang="en-US" altLang="zh-CN" sz="1800" b="0" i="0" spc="-1030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组</a:t>
                </a:r>
                <a:endParaRPr lang="en-US" altLang="zh-CN" sz="1800" dirty="0">
                  <a:solidFill>
                    <a:srgbClr val="244061"/>
                  </a:solidFill>
                </a:endParaRPr>
              </a:p>
            </p:txBody>
          </p:sp>
        </mc:Choice>
        <mc:Fallback>
          <p:sp>
            <p:nvSpPr>
              <p:cNvPr id="5" name="QC_5_BD.11_2#ee1a1da10.choices?vaa=1&amp;vcp=1&amp;vop=1&amp;pid=f4fc0db57&amp;color=36,64,97&amp;vtp=1&amp;bbb=1"/>
              <p:cNvSpPr>
                <a:spLocks noRot="1" noChangeAspect="1" noMove="1" noResize="1" noEditPoints="1" noAdjustHandles="1" noChangeArrowheads="1" noChangeShapeType="1" noTextEdit="1"/>
              </p:cNvSpPr>
              <p:nvPr/>
            </p:nvSpPr>
            <p:spPr>
              <a:xfrm>
                <a:off x="539496" y="2026054"/>
                <a:ext cx="11109960" cy="360680"/>
              </a:xfrm>
              <a:prstGeom prst="rect">
                <a:avLst/>
              </a:prstGeom>
              <a:blipFill>
                <a:blip r:embed="rId4"/>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12_1#ee1a1da10?vaa=1&amp;vcp=1&amp;vop=1&amp;pid=f4fc0db57&amp;color=36,64,97&amp;vtp=1&amp;bbb=1&amp;hb=1"/>
              <p:cNvSpPr/>
              <p:nvPr/>
            </p:nvSpPr>
            <p:spPr>
              <a:xfrm>
                <a:off x="539496" y="2399371"/>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由题设</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1&gt;|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𝑟</m:t>
                        </m:r>
                      </m:e>
                      <m:sub>
                        <m:r>
                          <a:rPr lang="en-US" altLang="zh-CN" sz="1800" b="0" i="0">
                            <a:solidFill>
                              <a:srgbClr val="003760"/>
                            </a:solidFill>
                            <a:latin typeface="Cambria Math" pitchFamily="34" charset="0"/>
                            <a:ea typeface="Cambria Math" pitchFamily="34" charset="-122"/>
                            <a:cs typeface="Cambria Math" pitchFamily="34" charset="-120"/>
                          </a:rPr>
                          <m:t>1</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𝑟</m:t>
                        </m:r>
                      </m:e>
                      <m:sub>
                        <m:r>
                          <a:rPr lang="en-US" altLang="zh-CN" sz="1800" b="0" i="0">
                            <a:solidFill>
                              <a:srgbClr val="003760"/>
                            </a:solidFill>
                            <a:latin typeface="Cambria Math" pitchFamily="34" charset="0"/>
                            <a:ea typeface="Cambria Math" pitchFamily="34" charset="-122"/>
                            <a:cs typeface="Cambria Math" pitchFamily="34" charset="-120"/>
                          </a:rPr>
                          <m:t>4</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𝑟</m:t>
                        </m:r>
                      </m:e>
                      <m:sub>
                        <m:r>
                          <a:rPr lang="en-US" altLang="zh-CN" sz="1800" b="0" i="0">
                            <a:solidFill>
                              <a:srgbClr val="003760"/>
                            </a:solidFill>
                            <a:latin typeface="Cambria Math" pitchFamily="34" charset="0"/>
                            <a:ea typeface="Cambria Math" pitchFamily="34" charset="-122"/>
                            <a:cs typeface="Cambria Math" pitchFamily="34" charset="-120"/>
                          </a:rPr>
                          <m:t>2</m:t>
                        </m:r>
                      </m:sub>
                    </m:sSub>
                    <m:r>
                      <a:rPr lang="en-US" altLang="zh-CN" sz="1800" b="0" i="0" smtClean="0">
                        <a:solidFill>
                          <a:srgbClr val="003760"/>
                        </a:solidFill>
                        <a:latin typeface="Cambria Math" pitchFamily="34" charset="0"/>
                        <a:ea typeface="Cambria Math" pitchFamily="34" charset="-122"/>
                        <a:cs typeface="Cambria Math" pitchFamily="34" charset="-120"/>
                      </a:rPr>
                      <m:t>|&gt;|</m:t>
                    </m:r>
                    <m:sSub>
                      <m:sSub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003760"/>
                            </a:solidFill>
                            <a:latin typeface="Cambria Math" pitchFamily="34" charset="0"/>
                            <a:ea typeface="Cambria Math" pitchFamily="34" charset="-122"/>
                            <a:cs typeface="Cambria Math" pitchFamily="34" charset="-120"/>
                          </a:rPr>
                          <m:t>𝑟</m:t>
                        </m:r>
                      </m:e>
                      <m:sub>
                        <m:r>
                          <a:rPr lang="en-US" altLang="zh-CN" sz="1800" b="0" i="0">
                            <a:solidFill>
                              <a:srgbClr val="003760"/>
                            </a:solidFill>
                            <a:latin typeface="Cambria Math" pitchFamily="34" charset="0"/>
                            <a:ea typeface="Cambria Math" pitchFamily="34" charset="-122"/>
                            <a:cs typeface="Cambria Math" pitchFamily="34" charset="-120"/>
                          </a:rPr>
                          <m:t>3</m:t>
                        </m:r>
                      </m:sub>
                    </m:sSub>
                    <m:r>
                      <a:rPr lang="en-US" altLang="zh-CN" sz="1800" b="0" i="0" smtClean="0">
                        <a:solidFill>
                          <a:srgbClr val="003760"/>
                        </a:solidFill>
                        <a:latin typeface="Cambria Math" pitchFamily="34" charset="0"/>
                        <a:ea typeface="Cambria Math" pitchFamily="34" charset="-122"/>
                        <a:cs typeface="Cambria Math" pitchFamily="34" charset="-120"/>
                      </a:rPr>
                      <m:t>|&gt;0</m:t>
                    </m:r>
                  </m:oMath>
                </a14:m>
                <a:r>
                  <a:rPr lang="en-US" altLang="zh-CN" sz="1800" b="0" i="0" dirty="0">
                    <a:solidFill>
                      <a:srgbClr val="003760"/>
                    </a:solidFill>
                    <a:latin typeface="Times New Roman" pitchFamily="34" charset="0"/>
                    <a:ea typeface="微软雅黑" pitchFamily="34" charset="-122"/>
                    <a:cs typeface="Times New Roman" pitchFamily="34" charset="-120"/>
                  </a:rPr>
                  <a:t>，则线性相关程度最强的是</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𝐴</m:t>
                    </m:r>
                  </m:oMath>
                </a14:m>
                <a:r>
                  <a:rPr lang="en-US" altLang="zh-CN" sz="1800" b="0" i="0" dirty="0">
                    <a:solidFill>
                      <a:srgbClr val="003760"/>
                    </a:solidFill>
                    <a:latin typeface="Times New Roman" pitchFamily="34" charset="0"/>
                    <a:ea typeface="微软雅黑" pitchFamily="34" charset="-122"/>
                    <a:cs typeface="Times New Roman" pitchFamily="34" charset="-120"/>
                  </a:rPr>
                  <a:t>组成对样本数据（提示：</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m:t>
                    </m:r>
                    <m:r>
                      <a:rPr lang="en-US" altLang="zh-CN" sz="1800" b="0" i="0" smtClean="0">
                        <a:solidFill>
                          <a:srgbClr val="003760"/>
                        </a:solidFill>
                        <a:latin typeface="Cambria Math" pitchFamily="34" charset="0"/>
                        <a:ea typeface="Cambria Math" pitchFamily="34" charset="-122"/>
                        <a:cs typeface="Cambria Math" pitchFamily="34" charset="-120"/>
                      </a:rPr>
                      <m:t>𝑟</m:t>
                    </m:r>
                    <m:r>
                      <a:rPr lang="en-US" altLang="zh-CN" sz="1800" b="0" i="0" smtClean="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越接近</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1</a:t>
                </a:r>
                <a:r>
                  <a:rPr lang="en-US" altLang="zh-CN" b="0" i="0" dirty="0">
                    <a:solidFill>
                      <a:srgbClr val="003760"/>
                    </a:solidFill>
                    <a:latin typeface="Times New Roman" pitchFamily="34" charset="0"/>
                    <a:ea typeface="微软雅黑" pitchFamily="34" charset="-122"/>
                    <a:cs typeface="Times New Roman" pitchFamily="34" charset="-120"/>
                  </a:rPr>
                  <a:t>，相关性越强，易直接错选成</a:t>
                </a:r>
                <a14:m>
                  <m:oMath xmlns:m="http://schemas.openxmlformats.org/officeDocument/2006/math">
                    <m:r>
                      <a:rPr lang="en-US" altLang="zh-CN" b="0" i="0" smtClean="0">
                        <a:solidFill>
                          <a:srgbClr val="00376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较大组）.故选A.</a:t>
                </a:r>
                <a:endParaRPr lang="en-US" altLang="zh-CN" dirty="0">
                  <a:solidFill>
                    <a:srgbClr val="003760"/>
                  </a:solidFill>
                </a:endParaRPr>
              </a:p>
            </p:txBody>
          </p:sp>
        </mc:Choice>
        <mc:Fallback>
          <p:sp>
            <p:nvSpPr>
              <p:cNvPr id="6" name="QC_5_AS.12_1#ee1a1da10?vaa=1&amp;vcp=1&amp;vop=1&amp;pid=f4fc0db57&amp;color=36,64,97&amp;vtp=1&amp;bbb=1&amp;hb=1"/>
              <p:cNvSpPr>
                <a:spLocks noRot="1" noChangeAspect="1" noMove="1" noResize="1" noEditPoints="1" noAdjustHandles="1" noChangeArrowheads="1" noChangeShapeType="1" noTextEdit="1"/>
              </p:cNvSpPr>
              <p:nvPr/>
            </p:nvSpPr>
            <p:spPr>
              <a:xfrm>
                <a:off x="539496" y="2399371"/>
                <a:ext cx="11109960" cy="773240"/>
              </a:xfrm>
              <a:prstGeom prst="rect">
                <a:avLst/>
              </a:prstGeom>
              <a:blipFill>
                <a:blip r:embed="rId5"/>
                <a:stretch>
                  <a:fillRect l="-1317" r="-659"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5_1#68ed6c992?vcp=1&amp;vop=1&amp;pid=f4fc0db57&amp;color=36,64,97&amp;vtp=1&amp;bt=1&amp;bbb=1&amp;hb=1"/>
              <p:cNvSpPr/>
              <p:nvPr/>
            </p:nvSpPr>
            <p:spPr>
              <a:xfrm>
                <a:off x="539496" y="828000"/>
                <a:ext cx="11109960" cy="772859"/>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5.〈要点2〉</a:t>
                </a:r>
                <a:r>
                  <a:rPr lang="en-US" altLang="zh-CN" sz="1800" b="0" i="0" dirty="0">
                    <a:solidFill>
                      <a:srgbClr val="244061"/>
                    </a:solidFill>
                    <a:latin typeface="仿宋" pitchFamily="34" charset="0"/>
                    <a:ea typeface="仿宋" pitchFamily="34" charset="-122"/>
                    <a:cs typeface="仿宋" pitchFamily="34" charset="-120"/>
                  </a:rPr>
                  <a:t>[陕西西安2024模拟]</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大学生刘铭去某工厂实习</a:t>
                </a:r>
                <a:r>
                  <a:rPr lang="en-US" altLang="zh-CN" sz="1800" b="0" i="0">
                    <a:solidFill>
                      <a:srgbClr val="244061"/>
                    </a:solidFill>
                    <a:latin typeface="Times New Roman" pitchFamily="34" charset="0"/>
                    <a:ea typeface="微软雅黑" pitchFamily="34" charset="-122"/>
                    <a:cs typeface="Times New Roman" pitchFamily="34" charset="-120"/>
                  </a:rPr>
                  <a:t>，实习结束时从自己制作的某种零件中随机选取了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10</a:t>
                </a:r>
                <a:r>
                  <a:rPr lang="en-US" altLang="zh-CN" b="0" i="0" dirty="0">
                    <a:solidFill>
                      <a:srgbClr val="244061"/>
                    </a:solidFill>
                    <a:latin typeface="Times New Roman" pitchFamily="34" charset="0"/>
                    <a:ea typeface="微软雅黑" pitchFamily="34" charset="-122"/>
                    <a:cs typeface="Times New Roman" pitchFamily="34" charset="-120"/>
                  </a:rPr>
                  <a:t>个样品，测量每个零件的横截面面积（单位：</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m</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244061"/>
                            </a:solidFill>
                            <a:latin typeface="Cambria Math" pitchFamily="34" charset="0"/>
                            <a:ea typeface="Cambria Math" pitchFamily="34" charset="-122"/>
                            <a:cs typeface="Cambria Math" pitchFamily="34" charset="-120"/>
                          </a:rPr>
                          <m:t>m</m:t>
                        </m:r>
                      </m:e>
                      <m:sup>
                        <m:r>
                          <a:rPr lang="en-US" altLang="zh-CN" b="0" i="0">
                            <a:solidFill>
                              <a:srgbClr val="244061"/>
                            </a:solidFill>
                            <a:latin typeface="Cambria Math" pitchFamily="34" charset="0"/>
                            <a:ea typeface="Cambria Math" pitchFamily="34" charset="-122"/>
                            <a:cs typeface="Cambria Math" pitchFamily="34" charset="-120"/>
                          </a:rPr>
                          <m:t>2</m:t>
                        </m:r>
                      </m:sup>
                    </m:sSup>
                  </m:oMath>
                </a14:m>
                <a:r>
                  <a:rPr lang="en-US" altLang="zh-CN" b="0" i="0" dirty="0">
                    <a:solidFill>
                      <a:srgbClr val="244061"/>
                    </a:solidFill>
                    <a:latin typeface="Times New Roman" pitchFamily="34" charset="0"/>
                    <a:ea typeface="微软雅黑" pitchFamily="34" charset="-122"/>
                    <a:cs typeface="Times New Roman" pitchFamily="34" charset="-120"/>
                  </a:rPr>
                  <a:t>）和耗材量（单位：</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m</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244061"/>
                            </a:solidFill>
                            <a:latin typeface="Cambria Math" pitchFamily="34" charset="0"/>
                            <a:ea typeface="Cambria Math" pitchFamily="34" charset="-122"/>
                            <a:cs typeface="Cambria Math" pitchFamily="34" charset="-120"/>
                          </a:rPr>
                          <m:t>m</m:t>
                        </m:r>
                      </m:e>
                      <m:sup>
                        <m:r>
                          <a:rPr lang="en-US" altLang="zh-CN"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），得到如下数据：</a:t>
                </a:r>
                <a:endParaRPr lang="en-US" altLang="zh-CN" dirty="0"/>
              </a:p>
            </p:txBody>
          </p:sp>
        </mc:Choice>
        <mc:Fallback>
          <p:sp>
            <p:nvSpPr>
              <p:cNvPr id="2" name="QO_5_BD.15_1#68ed6c992?vcp=1&amp;vop=1&amp;pid=f4fc0db57&amp;color=36,64,97&amp;vtp=1&amp;bt=1&amp;bbb=1&amp;hb=1"/>
              <p:cNvSpPr>
                <a:spLocks noRot="1" noChangeAspect="1" noMove="1" noResize="1" noEditPoints="1" noAdjustHandles="1" noChangeArrowheads="1" noChangeShapeType="1" noTextEdit="1"/>
              </p:cNvSpPr>
              <p:nvPr/>
            </p:nvSpPr>
            <p:spPr>
              <a:xfrm>
                <a:off x="539496" y="828000"/>
                <a:ext cx="11109960" cy="772859"/>
              </a:xfrm>
              <a:prstGeom prst="rect">
                <a:avLst/>
              </a:prstGeom>
              <a:blipFill>
                <a:blip r:embed="rId3"/>
                <a:stretch>
                  <a:fillRect l="-1317" b="-1732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0" name="QO_5_BD.15_2#68ed6c992?colgroup=11,2,2,2,2,2,2,2,2,2,2,2&amp;vcp=1&amp;vop=1&amp;pid=f4fc0db57&amp;color=36,64,97&amp;vtp=1&amp;bbb=1"/>
              <p:cNvGraphicFramePr>
                <a:graphicFrameLocks noGrp="1"/>
              </p:cNvGraphicFramePr>
              <p:nvPr>
                <p:extLst>
                  <p:ext uri="{D42A27DB-BD31-4B8C-83A1-F6EECF244321}">
                    <p14:modId xmlns:p14="http://schemas.microsoft.com/office/powerpoint/2010/main" val="2306804749"/>
                  </p:ext>
                </p:extLst>
              </p:nvPr>
            </p:nvGraphicFramePr>
            <p:xfrm>
              <a:off x="539496" y="1733129"/>
              <a:ext cx="10981944" cy="1169481"/>
            </p:xfrm>
            <a:graphic>
              <a:graphicData uri="http://schemas.openxmlformats.org/drawingml/2006/table">
                <a:tbl>
                  <a:tblPr/>
                  <a:tblGrid>
                    <a:gridCol w="2889504">
                      <a:extLst>
                        <a:ext uri="{9D8B030D-6E8A-4147-A177-3AD203B41FA5}">
                          <a16:colId xmlns:a16="http://schemas.microsoft.com/office/drawing/2014/main" val="20000"/>
                        </a:ext>
                      </a:extLst>
                    </a:gridCol>
                    <a:gridCol w="722376">
                      <a:extLst>
                        <a:ext uri="{9D8B030D-6E8A-4147-A177-3AD203B41FA5}">
                          <a16:colId xmlns:a16="http://schemas.microsoft.com/office/drawing/2014/main" val="20001"/>
                        </a:ext>
                      </a:extLst>
                    </a:gridCol>
                    <a:gridCol w="722376">
                      <a:extLst>
                        <a:ext uri="{9D8B030D-6E8A-4147-A177-3AD203B41FA5}">
                          <a16:colId xmlns:a16="http://schemas.microsoft.com/office/drawing/2014/main" val="20002"/>
                        </a:ext>
                      </a:extLst>
                    </a:gridCol>
                    <a:gridCol w="722376">
                      <a:extLst>
                        <a:ext uri="{9D8B030D-6E8A-4147-A177-3AD203B41FA5}">
                          <a16:colId xmlns:a16="http://schemas.microsoft.com/office/drawing/2014/main" val="20003"/>
                        </a:ext>
                      </a:extLst>
                    </a:gridCol>
                    <a:gridCol w="722376">
                      <a:extLst>
                        <a:ext uri="{9D8B030D-6E8A-4147-A177-3AD203B41FA5}">
                          <a16:colId xmlns:a16="http://schemas.microsoft.com/office/drawing/2014/main" val="20004"/>
                        </a:ext>
                      </a:extLst>
                    </a:gridCol>
                    <a:gridCol w="731520">
                      <a:extLst>
                        <a:ext uri="{9D8B030D-6E8A-4147-A177-3AD203B41FA5}">
                          <a16:colId xmlns:a16="http://schemas.microsoft.com/office/drawing/2014/main" val="20005"/>
                        </a:ext>
                      </a:extLst>
                    </a:gridCol>
                    <a:gridCol w="731520">
                      <a:extLst>
                        <a:ext uri="{9D8B030D-6E8A-4147-A177-3AD203B41FA5}">
                          <a16:colId xmlns:a16="http://schemas.microsoft.com/office/drawing/2014/main" val="20006"/>
                        </a:ext>
                      </a:extLst>
                    </a:gridCol>
                    <a:gridCol w="731520">
                      <a:extLst>
                        <a:ext uri="{9D8B030D-6E8A-4147-A177-3AD203B41FA5}">
                          <a16:colId xmlns:a16="http://schemas.microsoft.com/office/drawing/2014/main" val="20007"/>
                        </a:ext>
                      </a:extLst>
                    </a:gridCol>
                    <a:gridCol w="731520">
                      <a:extLst>
                        <a:ext uri="{9D8B030D-6E8A-4147-A177-3AD203B41FA5}">
                          <a16:colId xmlns:a16="http://schemas.microsoft.com/office/drawing/2014/main" val="20008"/>
                        </a:ext>
                      </a:extLst>
                    </a:gridCol>
                    <a:gridCol w="731520">
                      <a:extLst>
                        <a:ext uri="{9D8B030D-6E8A-4147-A177-3AD203B41FA5}">
                          <a16:colId xmlns:a16="http://schemas.microsoft.com/office/drawing/2014/main" val="20009"/>
                        </a:ext>
                      </a:extLst>
                    </a:gridCol>
                    <a:gridCol w="731520">
                      <a:extLst>
                        <a:ext uri="{9D8B030D-6E8A-4147-A177-3AD203B41FA5}">
                          <a16:colId xmlns:a16="http://schemas.microsoft.com/office/drawing/2014/main" val="20010"/>
                        </a:ext>
                      </a:extLst>
                    </a:gridCol>
                    <a:gridCol w="813816">
                      <a:extLst>
                        <a:ext uri="{9D8B030D-6E8A-4147-A177-3AD203B41FA5}">
                          <a16:colId xmlns:a16="http://schemas.microsoft.com/office/drawing/2014/main" val="20011"/>
                        </a:ext>
                      </a:extLst>
                    </a:gridCol>
                  </a:tblGrid>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样本号</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𝑖</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零件的横截面面积</a:t>
                          </a: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耗材量</a:t>
                          </a: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𝑦</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10" name="QO_5_BD.15_2#68ed6c992?colgroup=11,2,2,2,2,2,2,2,2,2,2,2&amp;vcp=1&amp;vop=1&amp;pid=f4fc0db57&amp;color=36,64,97&amp;vtp=1&amp;bbb=1"/>
              <p:cNvGraphicFramePr>
                <a:graphicFrameLocks noGrp="1"/>
              </p:cNvGraphicFramePr>
              <p:nvPr>
                <p:extLst>
                  <p:ext uri="{D42A27DB-BD31-4B8C-83A1-F6EECF244321}">
                    <p14:modId xmlns:p14="http://schemas.microsoft.com/office/powerpoint/2010/main" val="2306804749"/>
                  </p:ext>
                </p:extLst>
              </p:nvPr>
            </p:nvGraphicFramePr>
            <p:xfrm>
              <a:off x="539496" y="1733129"/>
              <a:ext cx="10981944" cy="1169481"/>
            </p:xfrm>
            <a:graphic>
              <a:graphicData uri="http://schemas.openxmlformats.org/drawingml/2006/table">
                <a:tbl>
                  <a:tblPr/>
                  <a:tblGrid>
                    <a:gridCol w="2889504">
                      <a:extLst>
                        <a:ext uri="{9D8B030D-6E8A-4147-A177-3AD203B41FA5}">
                          <a16:colId xmlns:a16="http://schemas.microsoft.com/office/drawing/2014/main" val="20000"/>
                        </a:ext>
                      </a:extLst>
                    </a:gridCol>
                    <a:gridCol w="722376">
                      <a:extLst>
                        <a:ext uri="{9D8B030D-6E8A-4147-A177-3AD203B41FA5}">
                          <a16:colId xmlns:a16="http://schemas.microsoft.com/office/drawing/2014/main" val="20001"/>
                        </a:ext>
                      </a:extLst>
                    </a:gridCol>
                    <a:gridCol w="722376">
                      <a:extLst>
                        <a:ext uri="{9D8B030D-6E8A-4147-A177-3AD203B41FA5}">
                          <a16:colId xmlns:a16="http://schemas.microsoft.com/office/drawing/2014/main" val="20002"/>
                        </a:ext>
                      </a:extLst>
                    </a:gridCol>
                    <a:gridCol w="722376">
                      <a:extLst>
                        <a:ext uri="{9D8B030D-6E8A-4147-A177-3AD203B41FA5}">
                          <a16:colId xmlns:a16="http://schemas.microsoft.com/office/drawing/2014/main" val="20003"/>
                        </a:ext>
                      </a:extLst>
                    </a:gridCol>
                    <a:gridCol w="722376">
                      <a:extLst>
                        <a:ext uri="{9D8B030D-6E8A-4147-A177-3AD203B41FA5}">
                          <a16:colId xmlns:a16="http://schemas.microsoft.com/office/drawing/2014/main" val="20004"/>
                        </a:ext>
                      </a:extLst>
                    </a:gridCol>
                    <a:gridCol w="731520">
                      <a:extLst>
                        <a:ext uri="{9D8B030D-6E8A-4147-A177-3AD203B41FA5}">
                          <a16:colId xmlns:a16="http://schemas.microsoft.com/office/drawing/2014/main" val="20005"/>
                        </a:ext>
                      </a:extLst>
                    </a:gridCol>
                    <a:gridCol w="731520">
                      <a:extLst>
                        <a:ext uri="{9D8B030D-6E8A-4147-A177-3AD203B41FA5}">
                          <a16:colId xmlns:a16="http://schemas.microsoft.com/office/drawing/2014/main" val="20006"/>
                        </a:ext>
                      </a:extLst>
                    </a:gridCol>
                    <a:gridCol w="731520">
                      <a:extLst>
                        <a:ext uri="{9D8B030D-6E8A-4147-A177-3AD203B41FA5}">
                          <a16:colId xmlns:a16="http://schemas.microsoft.com/office/drawing/2014/main" val="20007"/>
                        </a:ext>
                      </a:extLst>
                    </a:gridCol>
                    <a:gridCol w="731520">
                      <a:extLst>
                        <a:ext uri="{9D8B030D-6E8A-4147-A177-3AD203B41FA5}">
                          <a16:colId xmlns:a16="http://schemas.microsoft.com/office/drawing/2014/main" val="20008"/>
                        </a:ext>
                      </a:extLst>
                    </a:gridCol>
                    <a:gridCol w="731520">
                      <a:extLst>
                        <a:ext uri="{9D8B030D-6E8A-4147-A177-3AD203B41FA5}">
                          <a16:colId xmlns:a16="http://schemas.microsoft.com/office/drawing/2014/main" val="20009"/>
                        </a:ext>
                      </a:extLst>
                    </a:gridCol>
                    <a:gridCol w="731520">
                      <a:extLst>
                        <a:ext uri="{9D8B030D-6E8A-4147-A177-3AD203B41FA5}">
                          <a16:colId xmlns:a16="http://schemas.microsoft.com/office/drawing/2014/main" val="20010"/>
                        </a:ext>
                      </a:extLst>
                    </a:gridCol>
                    <a:gridCol w="813816">
                      <a:extLst>
                        <a:ext uri="{9D8B030D-6E8A-4147-A177-3AD203B41FA5}">
                          <a16:colId xmlns:a16="http://schemas.microsoft.com/office/drawing/2014/main" val="20011"/>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1" t="-1563" r="-280591" b="-2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1" t="-100000" r="-280591"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1" t="-203125" r="-280591"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mc:Choice xmlns:a14="http://schemas.microsoft.com/office/drawing/2010/main" Requires="a14">
          <p:sp>
            <p:nvSpPr>
              <p:cNvPr id="4" name="QO_5_BD.15_3#68ed6c992?vcp=1&amp;vop=1&amp;pid=f4fc0db57&amp;color=36,64,97&amp;vtp=1&amp;bbb=1"/>
              <p:cNvSpPr/>
              <p:nvPr/>
            </p:nvSpPr>
            <p:spPr>
              <a:xfrm>
                <a:off x="539496" y="3041229"/>
                <a:ext cx="11109960" cy="1193800"/>
              </a:xfrm>
              <a:prstGeom prst="rect">
                <a:avLst/>
              </a:prstGeom>
              <a:noFill/>
              <a:ln/>
            </p:spPr>
            <p:txBody>
              <a:bodyPr wrap="none" lIns="0" tIns="0" rIns="0" bIns="0" rtlCol="0" anchor="t"/>
              <a:lstStyle/>
              <a:p>
                <a:pPr algn="l" latinLnBrk="1">
                  <a:lnSpc>
                    <a:spcPts val="4700"/>
                  </a:lnSpc>
                </a:pPr>
                <a:r>
                  <a:rPr lang="en-US" altLang="zh-CN" sz="1800" b="0" i="0" dirty="0">
                    <a:solidFill>
                      <a:srgbClr val="244061"/>
                    </a:solidFill>
                    <a:latin typeface="Times New Roman" pitchFamily="34" charset="0"/>
                    <a:ea typeface="微软雅黑" pitchFamily="34" charset="-122"/>
                    <a:cs typeface="Times New Roman" pitchFamily="34" charset="-120"/>
                  </a:rPr>
                  <a:t>并计算得</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=0.028</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6</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=1.616</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=0.214</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5_BD.15_3#68ed6c992?vcp=1&amp;vop=1&amp;pid=f4fc0db57&amp;color=36,64,97&amp;vtp=1&amp;bbb=1"/>
              <p:cNvSpPr>
                <a:spLocks noRot="1" noChangeAspect="1" noMove="1" noResize="1" noEditPoints="1" noAdjustHandles="1" noChangeArrowheads="1" noChangeShapeType="1" noTextEdit="1"/>
              </p:cNvSpPr>
              <p:nvPr/>
            </p:nvSpPr>
            <p:spPr>
              <a:xfrm>
                <a:off x="539496" y="3041229"/>
                <a:ext cx="11109960" cy="1193800"/>
              </a:xfrm>
              <a:prstGeom prst="rect">
                <a:avLst/>
              </a:prstGeom>
              <a:blipFill>
                <a:blip r:embed="rId5"/>
                <a:stretch>
                  <a:fillRect l="-1317" b="-510"/>
                </a:stretch>
              </a:blipFill>
              <a:ln/>
            </p:spPr>
            <p:txBody>
              <a:bodyPr/>
              <a:lstStyle/>
              <a:p>
                <a:r>
                  <a:rPr lang="zh-CN" altLang="en-US">
                    <a:noFill/>
                  </a:rPr>
                  <a:t> </a:t>
                </a:r>
              </a:p>
            </p:txBody>
          </p:sp>
        </mc:Fallback>
      </mc:AlternateContent>
      <p:sp>
        <p:nvSpPr>
          <p:cNvPr id="5" name="QO_6_BD.16_1#74dcfca61?vcp=1&amp;vop=1&amp;pid=68ed6c992&amp;color=36,64,97&amp;vtp=1&amp;bbb=1"/>
          <p:cNvSpPr/>
          <p:nvPr/>
        </p:nvSpPr>
        <p:spPr>
          <a:xfrm>
            <a:off x="539496" y="423502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（1）估算刘铭同学制作的这种零件平均每个零件的横截面面积以及平均一个零件的耗材量；</a:t>
            </a:r>
            <a:endParaRPr lang="en-US" altLang="zh-CN" sz="1800" dirty="0"/>
          </a:p>
        </p:txBody>
      </p:sp>
      <mc:AlternateContent xmlns:mc="http://schemas.openxmlformats.org/markup-compatibility/2006">
        <mc:Choice xmlns:a14="http://schemas.microsoft.com/office/drawing/2010/main" Requires="a14">
          <p:sp>
            <p:nvSpPr>
              <p:cNvPr id="6" name="QO_6_AN.17_1#74dcfca61?vcp=1&amp;vop=1&amp;pid=68ed6c992&amp;color=36,64,97&amp;vtp=1&amp;bbb=1"/>
              <p:cNvSpPr/>
              <p:nvPr/>
            </p:nvSpPr>
            <p:spPr>
              <a:xfrm>
                <a:off x="539496" y="4599519"/>
                <a:ext cx="11109960" cy="1230059"/>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【解】样本中10个这种零件的横截面面积的平均值</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0.52</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=0.052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样</a:t>
                </a:r>
                <a:r>
                  <a:rPr lang="en-US" altLang="zh-CN" sz="1800" b="0" i="0">
                    <a:solidFill>
                      <a:srgbClr val="6565FF"/>
                    </a:solidFill>
                    <a:latin typeface="Times New Roman" pitchFamily="34" charset="0"/>
                    <a:ea typeface="微软雅黑" pitchFamily="34" charset="-122"/>
                    <a:cs typeface="Times New Roman" pitchFamily="34" charset="-120"/>
                  </a:rPr>
                  <a:t>本中</a:t>
                </a:r>
                <a:r>
                  <a:rPr lang="en-US" altLang="zh-CN" sz="1800" b="0" i="0" dirty="0">
                    <a:solidFill>
                      <a:srgbClr val="6565FF"/>
                    </a:solidFill>
                    <a:latin typeface="Times New Roman" pitchFamily="34" charset="0"/>
                    <a:ea typeface="微软雅黑" pitchFamily="34" charset="-122"/>
                    <a:cs typeface="Times New Roman" pitchFamily="34" charset="-120"/>
                  </a:rPr>
                  <a:t>10个这种零件的耗材量的平均值</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3.90</m:t>
                        </m:r>
                      </m:num>
                      <m:den>
                        <m:r>
                          <a:rPr lang="en-US" altLang="zh-CN" sz="1800" b="0" i="0">
                            <a:solidFill>
                              <a:srgbClr val="6565FF"/>
                            </a:solidFill>
                            <a:latin typeface="Cambria Math" pitchFamily="34" charset="0"/>
                            <a:ea typeface="Cambria Math" pitchFamily="34" charset="-122"/>
                            <a:cs typeface="Cambria Math" pitchFamily="34" charset="-120"/>
                          </a:rPr>
                          <m:t>10</m:t>
                        </m:r>
                      </m:den>
                    </m:f>
                    <m:r>
                      <a:rPr lang="en-US" altLang="zh-CN" sz="1800" b="0" i="0">
                        <a:solidFill>
                          <a:srgbClr val="6565FF"/>
                        </a:solidFill>
                        <a:latin typeface="Cambria Math" pitchFamily="34" charset="0"/>
                        <a:ea typeface="Cambria Math" pitchFamily="34" charset="-122"/>
                        <a:cs typeface="Cambria Math" pitchFamily="34" charset="-120"/>
                      </a:rPr>
                      <m:t>=0.39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据</a:t>
                </a:r>
                <a:r>
                  <a:rPr lang="en-US" altLang="zh-CN" sz="1800" b="0" i="0">
                    <a:solidFill>
                      <a:srgbClr val="6565FF"/>
                    </a:solidFill>
                    <a:latin typeface="Times New Roman" pitchFamily="34" charset="0"/>
                    <a:ea typeface="微软雅黑" pitchFamily="34" charset="-122"/>
                    <a:cs typeface="Times New Roman" pitchFamily="34" charset="-120"/>
                  </a:rPr>
                  <a:t>此可估计刘铭同学制作的这种零件平均每个的横截面面积为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0.052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2</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，平均一个零件的耗材量为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0.39</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mm</m:t>
                        </m:r>
                      </m:e>
                      <m:sup>
                        <m:r>
                          <a:rPr lang="en-US" altLang="zh-CN" sz="1800"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6" name="QO_6_AN.17_1#74dcfca61?vcp=1&amp;vop=1&amp;pid=68ed6c992&amp;color=36,64,97&amp;vtp=1&amp;bbb=1"/>
              <p:cNvSpPr>
                <a:spLocks noRot="1" noChangeAspect="1" noMove="1" noResize="1" noEditPoints="1" noAdjustHandles="1" noChangeArrowheads="1" noChangeShapeType="1" noTextEdit="1"/>
              </p:cNvSpPr>
              <p:nvPr/>
            </p:nvSpPr>
            <p:spPr>
              <a:xfrm>
                <a:off x="539496" y="4599519"/>
                <a:ext cx="11109960" cy="1230059"/>
              </a:xfrm>
              <a:prstGeom prst="rect">
                <a:avLst/>
              </a:prstGeom>
              <a:blipFill>
                <a:blip r:embed="rId6"/>
                <a:stretch>
                  <a:fillRect l="-1317" b="-114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664</Words>
  <Application>Microsoft Office PowerPoint</Application>
  <PresentationFormat>宽屏</PresentationFormat>
  <Paragraphs>146</Paragraphs>
  <Slides>13</Slides>
  <Notes>13</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13</vt:i4>
      </vt:variant>
    </vt:vector>
  </HeadingPairs>
  <TitlesOfParts>
    <vt:vector size="20" baseType="lpstr">
      <vt:lpstr>仿宋</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2025-10-21T03:41:56Z</dcterms:created>
  <dcterms:modified xsi:type="dcterms:W3CDTF">2025-10-21T03:44:00Z</dcterms:modified>
  <cp:category/>
  <cp:contentStatus/>
</cp:coreProperties>
</file>